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5"/>
  </p:notesMasterIdLst>
  <p:sldIdLst>
    <p:sldId id="259" r:id="rId3"/>
    <p:sldId id="263" r:id="rId4"/>
    <p:sldId id="448" r:id="rId5"/>
    <p:sldId id="504" r:id="rId6"/>
    <p:sldId id="505" r:id="rId7"/>
    <p:sldId id="506" r:id="rId8"/>
    <p:sldId id="507" r:id="rId9"/>
    <p:sldId id="508" r:id="rId10"/>
    <p:sldId id="509" r:id="rId11"/>
    <p:sldId id="510" r:id="rId12"/>
    <p:sldId id="511" r:id="rId13"/>
    <p:sldId id="512" r:id="rId14"/>
    <p:sldId id="513" r:id="rId15"/>
    <p:sldId id="514" r:id="rId16"/>
    <p:sldId id="515" r:id="rId17"/>
    <p:sldId id="516" r:id="rId18"/>
    <p:sldId id="517" r:id="rId19"/>
    <p:sldId id="518" r:id="rId20"/>
    <p:sldId id="519" r:id="rId21"/>
    <p:sldId id="520" r:id="rId22"/>
    <p:sldId id="521" r:id="rId23"/>
    <p:sldId id="472" r:id="rId24"/>
    <p:sldId id="478" r:id="rId25"/>
    <p:sldId id="523" r:id="rId26"/>
    <p:sldId id="524" r:id="rId27"/>
    <p:sldId id="525" r:id="rId28"/>
    <p:sldId id="526" r:id="rId29"/>
    <p:sldId id="527" r:id="rId30"/>
    <p:sldId id="528" r:id="rId31"/>
    <p:sldId id="529" r:id="rId32"/>
    <p:sldId id="530" r:id="rId33"/>
    <p:sldId id="531" r:id="rId34"/>
    <p:sldId id="533" r:id="rId35"/>
    <p:sldId id="534" r:id="rId36"/>
    <p:sldId id="535" r:id="rId37"/>
    <p:sldId id="536" r:id="rId38"/>
    <p:sldId id="532" r:id="rId39"/>
    <p:sldId id="537" r:id="rId40"/>
    <p:sldId id="538" r:id="rId41"/>
    <p:sldId id="541" r:id="rId42"/>
    <p:sldId id="539" r:id="rId43"/>
    <p:sldId id="540" r:id="rId44"/>
    <p:sldId id="542" r:id="rId45"/>
    <p:sldId id="401" r:id="rId46"/>
    <p:sldId id="488" r:id="rId47"/>
    <p:sldId id="544" r:id="rId48"/>
    <p:sldId id="545" r:id="rId49"/>
    <p:sldId id="546" r:id="rId50"/>
    <p:sldId id="547" r:id="rId51"/>
    <p:sldId id="548" r:id="rId52"/>
    <p:sldId id="567" r:id="rId53"/>
    <p:sldId id="498" r:id="rId54"/>
    <p:sldId id="549" r:id="rId55"/>
    <p:sldId id="550" r:id="rId56"/>
    <p:sldId id="551" r:id="rId57"/>
    <p:sldId id="552" r:id="rId58"/>
    <p:sldId id="553" r:id="rId59"/>
    <p:sldId id="554" r:id="rId60"/>
    <p:sldId id="555" r:id="rId61"/>
    <p:sldId id="556" r:id="rId62"/>
    <p:sldId id="557" r:id="rId63"/>
    <p:sldId id="258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2E24"/>
    <a:srgbClr val="120701"/>
    <a:srgbClr val="F7FBF9"/>
    <a:srgbClr val="D5372A"/>
    <a:srgbClr val="DB3431"/>
    <a:srgbClr val="DEDAD9"/>
    <a:srgbClr val="D63025"/>
    <a:srgbClr val="F8CE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0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D3F25E-AEB8-45C7-B9CC-7158A331DEA0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718C6F-3310-4DBB-96A5-51E928F68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373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58A7-C842-1306-85A9-D5869D2CB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22B739-A0DB-E465-2DD1-FC2F63B4EC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F2E29-6675-11F3-C587-415AFD73C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ACCD3-EA0F-88A1-555B-2F0923ACA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007F3-352C-26B3-AD9C-C25997954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861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1F14-6648-DAA7-4002-266662C14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4796A8-7321-F8D3-DFC0-968290E354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FC285-911B-C6C7-7C45-FA81BE2C9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DA7CD-BB57-D71C-48A7-0E33159FA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7D385-DDD9-4E67-584E-75D39FF8C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938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BF8148-8509-EBFE-94CD-F7ED78939C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97077F-41CC-4782-6A35-4F6E000EF8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31E7C-C273-CF1C-938A-85130FFFF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B659D-4F98-527C-7288-07B3271B3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58127-1D49-DC05-A50E-C8FCF0B68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818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E23A7-5E52-E893-9AD3-007967CE6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4AE066-0F4D-C32A-DE7A-00A13AA0E5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BAE78-6DAE-8C3F-F4DD-F42469DB8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B768A-87F5-9902-D828-40DD456E5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5DE3C-318A-3BC7-254C-FCA2B78E7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855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7DD0E-0804-9FD4-64BB-A471628F5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88F4-086E-1F7A-9447-574541E43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A841F-8BAA-E4CC-61CF-386CBFC53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23E26-C62D-F308-57E6-6945F61FA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E66B8-D2B0-1A88-2802-9CC5AAF93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477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013C0-D328-BDBC-D0BE-8C6B1BEA5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E93D3-E307-613D-FA86-6F1D9423C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AB59E-20D8-3B42-4723-9D5AE1B81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0B663-D459-D404-0EF1-3A862CC5D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FE9BD-0E65-4510-730A-7E8C28214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7249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94A6C-44A6-C47D-112D-105AFBF87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30CA6-DAEA-7E9D-2DC7-10A2355893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44ED9-BDDE-C4B1-1D0E-B5485B3C6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1E4F36-0B64-5740-13CE-687A291B5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16E6E-998E-0896-C085-40A3D4313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2E42C-CB7C-EB1C-A48B-6A6CA310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4690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A38AC-9EF4-BAA0-C998-F76667FCE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4BE6D-1A64-5EB9-8E9B-5421A4464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12CC98-D8A1-1284-9EC4-D34989872C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0DC796-8760-51A4-69CA-EB1A07A3D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0ABC62-37C7-21B6-3F2B-9251944032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C6E4A8-84B6-6A6D-88D6-122D56676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419DB9-7C62-638F-C56F-99C71F024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9AB2F1-2599-C0A4-CE09-800614A41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4501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208E8-5D7C-0A56-37D2-1DB7C97C9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7991CC-1AA2-0733-B149-A6C10CBB5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908F6E-B844-9300-7370-71A5EB247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99F77-364A-5417-0A8E-4B74CDAC9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5378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D7715D-249E-0242-B2C7-979C73A61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83CB45-88BE-BFD3-F73A-A6384BC23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BFDA9-274C-E699-A456-9EC91A987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5751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13553-943E-91C2-B8DF-EF05C8EA0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03DE9-6D66-82D7-1D58-E43ED5936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1F3DE-0BD6-C935-C408-D7C5A5FBAA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802C91-735D-A3D4-97A3-23A791996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1403B3-DF03-2E96-9979-34DE0E94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79285-85CD-A616-C90D-C1D818E88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370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9E25-7B0F-2E27-972A-9374391FD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CCA61-FDE1-B86C-D6C0-A0456B480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6CA65-7308-7A92-3FF9-DDFF59D6D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81FC9-3AF9-CA12-49A8-CFA6E5C9D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1F95D-66D7-2C1B-BBB9-1DED127A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8666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0AB6B-192E-8762-DD31-C16B61614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678BED-F944-7CA2-4394-F5D505DF4E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36B88-BC0C-09DB-F288-F833DE212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F18DF5-747D-B106-3F3F-5860402FE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0498FA-6A7F-5412-42DC-8FE5A9923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595D7-7F80-8C96-DC6F-AD2077034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332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2029-5AF6-E7B8-05CE-535A32CE2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C04447-11CC-8878-38FB-225C7F9CE2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6952D-AD2A-4614-30A0-220E3F850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F8AF2-52C3-ADCC-F369-4686C286A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C7FF2-ED62-525A-FED4-9EFB414E0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391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8430B7-3E89-6158-B7B2-3E98FA642D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A81D7D-F839-3829-C7C1-2066A69C5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EB372-102F-3CF9-E542-3954EADBF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49298-1BDF-B168-D1B8-1567EE042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B091F-075B-53FB-C208-941FB98F0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81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F506-103F-59F0-CDD9-21708A4A5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F001D-2655-BE0C-E5C9-3973A882A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2C312-9871-73D3-9A4D-5534C80C9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969B6-DE58-DA29-543F-18DBA9340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5D59F-0828-6725-C785-3D5FF463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26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A98AC-F134-177F-7BC9-A910FA4D9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3A78B-97AD-F464-FFA2-43043EBD3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EAC0EC-80AC-6E84-16D5-C507DDD96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FA64FE-FC87-801A-C851-B7494F72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1DA7AB-4963-0D09-B25C-CE168A89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F0F405-FCBD-27FD-E780-A5048A0B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09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12501-0AEB-508A-9C5F-3F9FABB6E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07663-2E9D-C656-68BE-825825332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E273C-A8E5-4904-E2D2-247B6BDCC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EF18BE-00B8-17BD-F80C-0DDD4ECA40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7AEE12-2E2D-5EAF-0129-C46867630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897EDD-65BE-7504-B6B1-6B9ACE957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07187A-AD97-2A9E-BCEB-63E04EC23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B81EC2-7FC4-9857-2136-C853C98F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902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CF7F4-0D6B-2633-5F89-DD2FE64D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7C744D-B9A8-5435-C58A-B6A18FB1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06396-D959-94C3-719C-86CEBF800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9F0D3-245F-D099-E381-A1AA0BCA4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57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710C35-01ED-5FC8-D93C-526A6A294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55287F-181B-3DEB-364C-3D1831229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DB13C-EAD2-119E-1773-0D186FBC7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07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74B01-A7A7-7B8C-7C09-A1D0763BC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7894D-BD14-70D7-1AB7-DE58ABE3A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5AD15A-1936-916D-B5EF-39CF30481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ADAD62-B7B3-9F7E-EABD-C741DD7B1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8DF03A-7A9B-E2E1-EFD8-605FEC713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CB9A7-35F5-86F4-8830-D014FF0A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81D47-2CA0-76D0-DD0A-8D8A171CD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0065D6-2C3C-6AD7-97A9-25CE4ABC34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F3ED7-F437-5B72-02E1-9067F58EA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780A9-CD14-BF71-4F5F-56C4BEDC2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0EA1D2-D8E9-67BD-AE53-9900E0762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DE7DE-58A9-7DA7-46CC-EBC1C1C4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06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B43E6B-BE7C-F7B5-8F96-E098E8F8A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7BC90-F11E-7B2A-E678-5FC15B91C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A7AFC-7092-1DF9-83F5-76910805B2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9EC95-7019-459D-A010-A8B68B1545F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F60B2-53C0-725C-1263-280DCC3EB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D43FB-7697-1ADD-EDD4-DA4582F60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17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AB0F0F-B815-E535-9A75-9B3EA7153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C7921A-832D-C527-4BA2-CBE61BD86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3067F-945B-E481-C18B-D01803C373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B987B-B086-4975-AF98-81806256813A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8F682-4931-6A1B-220A-1A4564B85B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51A6F-F8DB-D674-1325-396C3BA2D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87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ABB2C33-E227-EBE0-B24C-4CC6A38B7490}"/>
              </a:ext>
            </a:extLst>
          </p:cNvPr>
          <p:cNvGrpSpPr/>
          <p:nvPr/>
        </p:nvGrpSpPr>
        <p:grpSpPr>
          <a:xfrm>
            <a:off x="301077" y="4573374"/>
            <a:ext cx="11372492" cy="2133600"/>
            <a:chOff x="247288" y="4528551"/>
            <a:chExt cx="11372492" cy="213360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4F3A574-E4E3-AC65-97AE-AD628225D042}"/>
                </a:ext>
              </a:extLst>
            </p:cNvPr>
            <p:cNvSpPr/>
            <p:nvPr/>
          </p:nvSpPr>
          <p:spPr>
            <a:xfrm>
              <a:off x="552087" y="4528551"/>
              <a:ext cx="11067693" cy="2133600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rgbClr val="0D3039"/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7" descr="Graphical user interface, text&#10;&#10;Description automatically generated with medium confidence">
              <a:extLst>
                <a:ext uri="{FF2B5EF4-FFF2-40B4-BE49-F238E27FC236}">
                  <a16:creationId xmlns:a16="http://schemas.microsoft.com/office/drawing/2014/main" id="{3531FB66-61BD-6148-751E-19AA40293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3763" y="5494997"/>
              <a:ext cx="2084032" cy="71554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92FD24E-8667-F824-39A9-3F246A57B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80513" y="5363627"/>
              <a:ext cx="1484300" cy="978289"/>
            </a:xfrm>
            <a:prstGeom prst="rect">
              <a:avLst/>
            </a:prstGeom>
          </p:spPr>
        </p:pic>
        <p:pic>
          <p:nvPicPr>
            <p:cNvPr id="10" name="Picture 9" descr="Logo, icon&#10;&#10;Description automatically generated">
              <a:extLst>
                <a:ext uri="{FF2B5EF4-FFF2-40B4-BE49-F238E27FC236}">
                  <a16:creationId xmlns:a16="http://schemas.microsoft.com/office/drawing/2014/main" id="{8A7861E1-CAF9-1E03-E5AA-F5627BE1D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7187" y="5700877"/>
              <a:ext cx="420827" cy="365694"/>
            </a:xfrm>
            <a:prstGeom prst="rect">
              <a:avLst/>
            </a:prstGeom>
          </p:spPr>
        </p:pic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E66E2FA0-F7E1-2270-2937-4DA909CB7AD5}"/>
                </a:ext>
              </a:extLst>
            </p:cNvPr>
            <p:cNvSpPr txBox="1">
              <a:spLocks/>
            </p:cNvSpPr>
            <p:nvPr/>
          </p:nvSpPr>
          <p:spPr>
            <a:xfrm>
              <a:off x="247288" y="4680951"/>
              <a:ext cx="4544490" cy="182880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Prepared By :</a:t>
              </a:r>
            </a:p>
            <a:p>
              <a:pPr marL="0" indent="0" algn="ctr">
                <a:buNone/>
              </a:pPr>
              <a:r>
                <a:rPr lang="en-US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Said Fawzy</a:t>
              </a:r>
            </a:p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Manager of Information Center</a:t>
              </a:r>
            </a:p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Tendering Department</a:t>
              </a:r>
            </a:p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Arab Contractors </a:t>
              </a:r>
            </a:p>
          </p:txBody>
        </p:sp>
      </p:grpSp>
      <p:sp>
        <p:nvSpPr>
          <p:cNvPr id="12" name="Text Box 1">
            <a:extLst>
              <a:ext uri="{FF2B5EF4-FFF2-40B4-BE49-F238E27FC236}">
                <a16:creationId xmlns:a16="http://schemas.microsoft.com/office/drawing/2014/main" id="{9FF8A57A-136B-305E-D927-6C3603E07967}"/>
              </a:ext>
            </a:extLst>
          </p:cNvPr>
          <p:cNvSpPr txBox="1"/>
          <p:nvPr/>
        </p:nvSpPr>
        <p:spPr>
          <a:xfrm>
            <a:off x="43722" y="2726737"/>
            <a:ext cx="12192000" cy="916918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5400" b="1" dirty="0"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Logical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51D46-EA3E-FC8C-EDBE-EC71CDE66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077" y="214567"/>
            <a:ext cx="2913463" cy="9446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B98F4D-CCF2-A095-C542-249925F3FD8C}"/>
              </a:ext>
            </a:extLst>
          </p:cNvPr>
          <p:cNvSpPr/>
          <p:nvPr/>
        </p:nvSpPr>
        <p:spPr>
          <a:xfrm>
            <a:off x="5647764" y="1763926"/>
            <a:ext cx="609601" cy="812109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prstTxWarp prst="textPlain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en-US" sz="7200" b="1" dirty="0">
                <a:ln w="6600">
                  <a:solidFill>
                    <a:srgbClr val="12070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503464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EA1F1F-C18F-CBEC-94FB-94A4028A1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19" y="561575"/>
            <a:ext cx="9754961" cy="57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98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4D5A52-9215-4492-E953-291227937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601" y="2066735"/>
            <a:ext cx="5172797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38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2804C4-F71C-2ED2-B5E5-004740277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624" y="604443"/>
            <a:ext cx="9678751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134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19943C-6122-265C-56D9-933624786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708" y="1861919"/>
            <a:ext cx="2562583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176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AFF082-20D2-4C76-05FC-60A7CEF17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388" y="585390"/>
            <a:ext cx="9669224" cy="568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29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1B119F-EF73-7317-D82C-C74F73CB53FE}"/>
              </a:ext>
            </a:extLst>
          </p:cNvPr>
          <p:cNvSpPr/>
          <p:nvPr/>
        </p:nvSpPr>
        <p:spPr>
          <a:xfrm>
            <a:off x="1465812" y="2018331"/>
            <a:ext cx="901477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 must give Excel 3 Pieces of information to work with IF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D4EE7E-4F95-5F53-9742-CE64A569BA26}"/>
              </a:ext>
            </a:extLst>
          </p:cNvPr>
          <p:cNvSpPr/>
          <p:nvPr/>
        </p:nvSpPr>
        <p:spPr>
          <a:xfrm>
            <a:off x="5757606" y="379583"/>
            <a:ext cx="6767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</a:t>
            </a:r>
          </a:p>
        </p:txBody>
      </p:sp>
    </p:spTree>
    <p:extLst>
      <p:ext uri="{BB962C8B-B14F-4D97-AF65-F5344CB8AC3E}">
        <p14:creationId xmlns:p14="http://schemas.microsoft.com/office/powerpoint/2010/main" val="3328008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4583B6-2921-4B12-95D6-07CB2539A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3" y="56679"/>
            <a:ext cx="12031754" cy="674464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F541A90-C6CA-8011-177E-968D6763283A}"/>
              </a:ext>
            </a:extLst>
          </p:cNvPr>
          <p:cNvSpPr/>
          <p:nvPr/>
        </p:nvSpPr>
        <p:spPr>
          <a:xfrm>
            <a:off x="2156853" y="1075781"/>
            <a:ext cx="65274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19764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76964B-52F4-763B-69F4-822B8259F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72" y="532996"/>
            <a:ext cx="9897856" cy="579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301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77FCE1-6FD0-410F-FCF8-B6D82E77C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584" y="2333088"/>
            <a:ext cx="5658640" cy="12384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C7D330-D6D8-D84F-DFC2-F9410C0BCD06}"/>
              </a:ext>
            </a:extLst>
          </p:cNvPr>
          <p:cNvSpPr/>
          <p:nvPr/>
        </p:nvSpPr>
        <p:spPr>
          <a:xfrm>
            <a:off x="2156853" y="1075781"/>
            <a:ext cx="65274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33983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8E453F-F695-CC23-56D6-CF1466E77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203" y="590154"/>
            <a:ext cx="9621593" cy="567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191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A80E0B0-2069-4CBE-93AD-77AEA890AE2A}"/>
              </a:ext>
            </a:extLst>
          </p:cNvPr>
          <p:cNvSpPr/>
          <p:nvPr/>
        </p:nvSpPr>
        <p:spPr>
          <a:xfrm>
            <a:off x="7251" y="-493486"/>
            <a:ext cx="3329256" cy="7984420"/>
          </a:xfrm>
          <a:custGeom>
            <a:avLst/>
            <a:gdLst>
              <a:gd name="connsiteX0" fmla="*/ 0 w 3329256"/>
              <a:gd name="connsiteY0" fmla="*/ 0 h 7984420"/>
              <a:gd name="connsiteX1" fmla="*/ 1 w 3329256"/>
              <a:gd name="connsiteY1" fmla="*/ 0 h 7984420"/>
              <a:gd name="connsiteX2" fmla="*/ 1898776 w 3329256"/>
              <a:gd name="connsiteY2" fmla="*/ 1713483 h 7984420"/>
              <a:gd name="connsiteX3" fmla="*/ 1908630 w 3329256"/>
              <a:gd name="connsiteY3" fmla="*/ 1908628 h 7984420"/>
              <a:gd name="connsiteX4" fmla="*/ 1908630 w 3329256"/>
              <a:gd name="connsiteY4" fmla="*/ 6075792 h 7984420"/>
              <a:gd name="connsiteX5" fmla="*/ 1908626 w 3329256"/>
              <a:gd name="connsiteY5" fmla="*/ 6075792 h 7984420"/>
              <a:gd name="connsiteX6" fmla="*/ 1915960 w 3329256"/>
              <a:gd name="connsiteY6" fmla="*/ 6221042 h 7984420"/>
              <a:gd name="connsiteX7" fmla="*/ 3329256 w 3329256"/>
              <a:gd name="connsiteY7" fmla="*/ 7496421 h 7984420"/>
              <a:gd name="connsiteX8" fmla="*/ 3329256 w 3329256"/>
              <a:gd name="connsiteY8" fmla="*/ 7984420 h 7984420"/>
              <a:gd name="connsiteX9" fmla="*/ 3329255 w 3329256"/>
              <a:gd name="connsiteY9" fmla="*/ 7984420 h 7984420"/>
              <a:gd name="connsiteX10" fmla="*/ 1430480 w 3329256"/>
              <a:gd name="connsiteY10" fmla="*/ 6270937 h 7984420"/>
              <a:gd name="connsiteX11" fmla="*/ 1420626 w 3329256"/>
              <a:gd name="connsiteY11" fmla="*/ 6075792 h 7984420"/>
              <a:gd name="connsiteX12" fmla="*/ 1420626 w 3329256"/>
              <a:gd name="connsiteY12" fmla="*/ 1908628 h 7984420"/>
              <a:gd name="connsiteX13" fmla="*/ 1420630 w 3329256"/>
              <a:gd name="connsiteY13" fmla="*/ 1908628 h 7984420"/>
              <a:gd name="connsiteX14" fmla="*/ 1413296 w 3329256"/>
              <a:gd name="connsiteY14" fmla="*/ 1763378 h 7984420"/>
              <a:gd name="connsiteX15" fmla="*/ 0 w 3329256"/>
              <a:gd name="connsiteY15" fmla="*/ 487999 h 798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29256" h="7984420">
                <a:moveTo>
                  <a:pt x="0" y="0"/>
                </a:moveTo>
                <a:lnTo>
                  <a:pt x="1" y="0"/>
                </a:lnTo>
                <a:cubicBezTo>
                  <a:pt x="988227" y="0"/>
                  <a:pt x="1801035" y="751045"/>
                  <a:pt x="1898776" y="1713483"/>
                </a:cubicBezTo>
                <a:lnTo>
                  <a:pt x="1908630" y="1908628"/>
                </a:lnTo>
                <a:lnTo>
                  <a:pt x="1908630" y="6075792"/>
                </a:lnTo>
                <a:lnTo>
                  <a:pt x="1908626" y="6075792"/>
                </a:lnTo>
                <a:lnTo>
                  <a:pt x="1915960" y="6221042"/>
                </a:lnTo>
                <a:cubicBezTo>
                  <a:pt x="1988711" y="6937403"/>
                  <a:pt x="2593701" y="7496421"/>
                  <a:pt x="3329256" y="7496421"/>
                </a:cubicBezTo>
                <a:lnTo>
                  <a:pt x="3329256" y="7984420"/>
                </a:lnTo>
                <a:lnTo>
                  <a:pt x="3329255" y="7984420"/>
                </a:lnTo>
                <a:cubicBezTo>
                  <a:pt x="2341029" y="7984420"/>
                  <a:pt x="1528221" y="7233375"/>
                  <a:pt x="1430480" y="6270937"/>
                </a:cubicBezTo>
                <a:lnTo>
                  <a:pt x="1420626" y="6075792"/>
                </a:lnTo>
                <a:lnTo>
                  <a:pt x="1420626" y="1908628"/>
                </a:lnTo>
                <a:lnTo>
                  <a:pt x="1420630" y="1908628"/>
                </a:lnTo>
                <a:lnTo>
                  <a:pt x="1413296" y="1763378"/>
                </a:lnTo>
                <a:cubicBezTo>
                  <a:pt x="1340545" y="1047017"/>
                  <a:pt x="735555" y="487999"/>
                  <a:pt x="0" y="487999"/>
                </a:cubicBezTo>
                <a:close/>
              </a:path>
            </a:pathLst>
          </a:custGeom>
          <a:gradFill flip="none" rotWithShape="1">
            <a:gsLst>
              <a:gs pos="61000">
                <a:srgbClr val="00CC99"/>
              </a:gs>
              <a:gs pos="27400">
                <a:srgbClr val="33CCFF"/>
              </a:gs>
              <a:gs pos="0">
                <a:srgbClr val="000099"/>
              </a:gs>
              <a:gs pos="100000">
                <a:srgbClr val="0066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B93AC6-FE87-4FA9-BBD4-F140C94A9C2A}"/>
              </a:ext>
            </a:extLst>
          </p:cNvPr>
          <p:cNvGrpSpPr/>
          <p:nvPr/>
        </p:nvGrpSpPr>
        <p:grpSpPr>
          <a:xfrm>
            <a:off x="1437348" y="1240019"/>
            <a:ext cx="7200000" cy="1080000"/>
            <a:chOff x="1437350" y="1240020"/>
            <a:chExt cx="4301630" cy="635091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4A175DB-5D33-43C8-AAE4-B1E831D1A234}"/>
                </a:ext>
              </a:extLst>
            </p:cNvPr>
            <p:cNvSpPr/>
            <p:nvPr/>
          </p:nvSpPr>
          <p:spPr>
            <a:xfrm flipV="1">
              <a:off x="1437350" y="1240020"/>
              <a:ext cx="4301630" cy="635091"/>
            </a:xfrm>
            <a:custGeom>
              <a:avLst/>
              <a:gdLst>
                <a:gd name="connsiteX0" fmla="*/ 314185 w 3126929"/>
                <a:gd name="connsiteY0" fmla="*/ 0 h 727424"/>
                <a:gd name="connsiteX1" fmla="*/ 3126929 w 3126929"/>
                <a:gd name="connsiteY1" fmla="*/ 0 h 727424"/>
                <a:gd name="connsiteX2" fmla="*/ 3126929 w 3126929"/>
                <a:gd name="connsiteY2" fmla="*/ 413239 h 727424"/>
                <a:gd name="connsiteX3" fmla="*/ 314185 w 3126929"/>
                <a:gd name="connsiteY3" fmla="*/ 413239 h 727424"/>
                <a:gd name="connsiteX4" fmla="*/ 0 w 3126929"/>
                <a:gd name="connsiteY4" fmla="*/ 727424 h 727424"/>
                <a:gd name="connsiteX5" fmla="*/ 0 w 3126929"/>
                <a:gd name="connsiteY5" fmla="*/ 314185 h 727424"/>
                <a:gd name="connsiteX6" fmla="*/ 314185 w 3126929"/>
                <a:gd name="connsiteY6" fmla="*/ 0 h 72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6929" h="727424">
                  <a:moveTo>
                    <a:pt x="314185" y="0"/>
                  </a:moveTo>
                  <a:lnTo>
                    <a:pt x="3126929" y="0"/>
                  </a:lnTo>
                  <a:lnTo>
                    <a:pt x="3126929" y="413239"/>
                  </a:lnTo>
                  <a:lnTo>
                    <a:pt x="314185" y="413239"/>
                  </a:lnTo>
                  <a:cubicBezTo>
                    <a:pt x="140665" y="413239"/>
                    <a:pt x="0" y="553904"/>
                    <a:pt x="0" y="727424"/>
                  </a:cubicBezTo>
                  <a:lnTo>
                    <a:pt x="0" y="314185"/>
                  </a:lnTo>
                  <a:cubicBezTo>
                    <a:pt x="0" y="140665"/>
                    <a:pt x="140665" y="0"/>
                    <a:pt x="314185" y="0"/>
                  </a:cubicBez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E0ECA3F-8570-4FB5-931A-BBA5339DECE3}"/>
                </a:ext>
              </a:extLst>
            </p:cNvPr>
            <p:cNvSpPr txBox="1"/>
            <p:nvPr/>
          </p:nvSpPr>
          <p:spPr>
            <a:xfrm>
              <a:off x="1925742" y="1552614"/>
              <a:ext cx="3656386" cy="271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Using the IF function 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7A620AF-3788-4F4E-848F-1363C314793B}"/>
              </a:ext>
            </a:extLst>
          </p:cNvPr>
          <p:cNvSpPr txBox="1"/>
          <p:nvPr/>
        </p:nvSpPr>
        <p:spPr>
          <a:xfrm>
            <a:off x="1337029" y="823948"/>
            <a:ext cx="65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9AEF2E9-14F9-4365-BFB5-3C0CF7A052E9}"/>
              </a:ext>
            </a:extLst>
          </p:cNvPr>
          <p:cNvGrpSpPr/>
          <p:nvPr/>
        </p:nvGrpSpPr>
        <p:grpSpPr>
          <a:xfrm>
            <a:off x="1437351" y="2583833"/>
            <a:ext cx="7200000" cy="1080000"/>
            <a:chOff x="1437351" y="2358629"/>
            <a:chExt cx="7200000" cy="108000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14AB1F3-023E-48AE-989E-4EA1B96825EF}"/>
                </a:ext>
              </a:extLst>
            </p:cNvPr>
            <p:cNvSpPr/>
            <p:nvPr/>
          </p:nvSpPr>
          <p:spPr>
            <a:xfrm flipV="1">
              <a:off x="1437351" y="2358629"/>
              <a:ext cx="7200000" cy="1080000"/>
            </a:xfrm>
            <a:custGeom>
              <a:avLst/>
              <a:gdLst>
                <a:gd name="connsiteX0" fmla="*/ 314185 w 3126929"/>
                <a:gd name="connsiteY0" fmla="*/ 0 h 727424"/>
                <a:gd name="connsiteX1" fmla="*/ 3126929 w 3126929"/>
                <a:gd name="connsiteY1" fmla="*/ 0 h 727424"/>
                <a:gd name="connsiteX2" fmla="*/ 3126929 w 3126929"/>
                <a:gd name="connsiteY2" fmla="*/ 413239 h 727424"/>
                <a:gd name="connsiteX3" fmla="*/ 314185 w 3126929"/>
                <a:gd name="connsiteY3" fmla="*/ 413239 h 727424"/>
                <a:gd name="connsiteX4" fmla="*/ 0 w 3126929"/>
                <a:gd name="connsiteY4" fmla="*/ 727424 h 727424"/>
                <a:gd name="connsiteX5" fmla="*/ 0 w 3126929"/>
                <a:gd name="connsiteY5" fmla="*/ 314185 h 727424"/>
                <a:gd name="connsiteX6" fmla="*/ 314185 w 3126929"/>
                <a:gd name="connsiteY6" fmla="*/ 0 h 72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6929" h="727424">
                  <a:moveTo>
                    <a:pt x="314185" y="0"/>
                  </a:moveTo>
                  <a:lnTo>
                    <a:pt x="3126929" y="0"/>
                  </a:lnTo>
                  <a:lnTo>
                    <a:pt x="3126929" y="413239"/>
                  </a:lnTo>
                  <a:lnTo>
                    <a:pt x="314185" y="413239"/>
                  </a:lnTo>
                  <a:cubicBezTo>
                    <a:pt x="140665" y="413239"/>
                    <a:pt x="0" y="553904"/>
                    <a:pt x="0" y="727424"/>
                  </a:cubicBezTo>
                  <a:lnTo>
                    <a:pt x="0" y="314185"/>
                  </a:lnTo>
                  <a:cubicBezTo>
                    <a:pt x="0" y="140665"/>
                    <a:pt x="140665" y="0"/>
                    <a:pt x="314185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70A834-DA13-468F-A794-3687E8A14304}"/>
                </a:ext>
              </a:extLst>
            </p:cNvPr>
            <p:cNvSpPr txBox="1"/>
            <p:nvPr/>
          </p:nvSpPr>
          <p:spPr>
            <a:xfrm>
              <a:off x="2254811" y="2914418"/>
              <a:ext cx="612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Using Nested IF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F01748C-1478-4628-8CDE-6C69DF1916E8}"/>
              </a:ext>
            </a:extLst>
          </p:cNvPr>
          <p:cNvSpPr txBox="1"/>
          <p:nvPr/>
        </p:nvSpPr>
        <p:spPr>
          <a:xfrm>
            <a:off x="1337029" y="2213333"/>
            <a:ext cx="65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6664870-6B63-42D0-8F14-11DB5DD34C01}"/>
              </a:ext>
            </a:extLst>
          </p:cNvPr>
          <p:cNvGrpSpPr/>
          <p:nvPr/>
        </p:nvGrpSpPr>
        <p:grpSpPr>
          <a:xfrm>
            <a:off x="1447177" y="5329220"/>
            <a:ext cx="7200000" cy="1080000"/>
            <a:chOff x="1437351" y="3508484"/>
            <a:chExt cx="7200000" cy="1080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A4F560C-A913-4090-9959-6C383EC2884F}"/>
                </a:ext>
              </a:extLst>
            </p:cNvPr>
            <p:cNvSpPr/>
            <p:nvPr/>
          </p:nvSpPr>
          <p:spPr>
            <a:xfrm flipV="1">
              <a:off x="1437351" y="3508484"/>
              <a:ext cx="7200000" cy="1080000"/>
            </a:xfrm>
            <a:custGeom>
              <a:avLst/>
              <a:gdLst>
                <a:gd name="connsiteX0" fmla="*/ 314185 w 3126929"/>
                <a:gd name="connsiteY0" fmla="*/ 0 h 727424"/>
                <a:gd name="connsiteX1" fmla="*/ 3126929 w 3126929"/>
                <a:gd name="connsiteY1" fmla="*/ 0 h 727424"/>
                <a:gd name="connsiteX2" fmla="*/ 3126929 w 3126929"/>
                <a:gd name="connsiteY2" fmla="*/ 413239 h 727424"/>
                <a:gd name="connsiteX3" fmla="*/ 314185 w 3126929"/>
                <a:gd name="connsiteY3" fmla="*/ 413239 h 727424"/>
                <a:gd name="connsiteX4" fmla="*/ 0 w 3126929"/>
                <a:gd name="connsiteY4" fmla="*/ 727424 h 727424"/>
                <a:gd name="connsiteX5" fmla="*/ 0 w 3126929"/>
                <a:gd name="connsiteY5" fmla="*/ 314185 h 727424"/>
                <a:gd name="connsiteX6" fmla="*/ 314185 w 3126929"/>
                <a:gd name="connsiteY6" fmla="*/ 0 h 72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6929" h="727424">
                  <a:moveTo>
                    <a:pt x="314185" y="0"/>
                  </a:moveTo>
                  <a:lnTo>
                    <a:pt x="3126929" y="0"/>
                  </a:lnTo>
                  <a:lnTo>
                    <a:pt x="3126929" y="413239"/>
                  </a:lnTo>
                  <a:lnTo>
                    <a:pt x="314185" y="413239"/>
                  </a:lnTo>
                  <a:cubicBezTo>
                    <a:pt x="140665" y="413239"/>
                    <a:pt x="0" y="553904"/>
                    <a:pt x="0" y="727424"/>
                  </a:cubicBezTo>
                  <a:lnTo>
                    <a:pt x="0" y="314185"/>
                  </a:lnTo>
                  <a:cubicBezTo>
                    <a:pt x="0" y="140665"/>
                    <a:pt x="140665" y="0"/>
                    <a:pt x="314185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1C56302-C5A7-4907-ABF1-8DD9AEA874F5}"/>
                </a:ext>
              </a:extLst>
            </p:cNvPr>
            <p:cNvSpPr txBox="1"/>
            <p:nvPr/>
          </p:nvSpPr>
          <p:spPr>
            <a:xfrm>
              <a:off x="2254811" y="4062489"/>
              <a:ext cx="612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IF Functions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A7C455A-AC74-479B-AE4B-995389E7560F}"/>
              </a:ext>
            </a:extLst>
          </p:cNvPr>
          <p:cNvSpPr txBox="1"/>
          <p:nvPr/>
        </p:nvSpPr>
        <p:spPr>
          <a:xfrm>
            <a:off x="1366405" y="3602718"/>
            <a:ext cx="65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9F337C-E9DD-5BB7-A57A-A5B98F1D4D90}"/>
              </a:ext>
            </a:extLst>
          </p:cNvPr>
          <p:cNvGrpSpPr/>
          <p:nvPr/>
        </p:nvGrpSpPr>
        <p:grpSpPr>
          <a:xfrm>
            <a:off x="8151095" y="218152"/>
            <a:ext cx="3845427" cy="686723"/>
            <a:chOff x="8151095" y="218152"/>
            <a:chExt cx="3845427" cy="68672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90D02C9-9DA4-FCBE-F68F-A9A1766C1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51095" y="218152"/>
              <a:ext cx="3810478" cy="686723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01717C-465E-2436-D392-D9259C327738}"/>
                </a:ext>
              </a:extLst>
            </p:cNvPr>
            <p:cNvSpPr/>
            <p:nvPr/>
          </p:nvSpPr>
          <p:spPr>
            <a:xfrm>
              <a:off x="11942522" y="733425"/>
              <a:ext cx="54000" cy="171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28DE21C-873B-344C-A465-A639A1B098E8}"/>
              </a:ext>
            </a:extLst>
          </p:cNvPr>
          <p:cNvSpPr txBox="1"/>
          <p:nvPr/>
        </p:nvSpPr>
        <p:spPr>
          <a:xfrm>
            <a:off x="1345307" y="5007647"/>
            <a:ext cx="65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F30A51E-D36B-3EAF-F057-85142A6D4A20}"/>
              </a:ext>
            </a:extLst>
          </p:cNvPr>
          <p:cNvGrpSpPr/>
          <p:nvPr/>
        </p:nvGrpSpPr>
        <p:grpSpPr>
          <a:xfrm>
            <a:off x="1589751" y="4080047"/>
            <a:ext cx="7200000" cy="1080000"/>
            <a:chOff x="1437351" y="3508484"/>
            <a:chExt cx="7200000" cy="10800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53EC2E2-FC97-3507-A998-16F8A7E9E09B}"/>
                </a:ext>
              </a:extLst>
            </p:cNvPr>
            <p:cNvSpPr/>
            <p:nvPr/>
          </p:nvSpPr>
          <p:spPr>
            <a:xfrm flipV="1">
              <a:off x="1437351" y="3508484"/>
              <a:ext cx="7200000" cy="1080000"/>
            </a:xfrm>
            <a:custGeom>
              <a:avLst/>
              <a:gdLst>
                <a:gd name="connsiteX0" fmla="*/ 314185 w 3126929"/>
                <a:gd name="connsiteY0" fmla="*/ 0 h 727424"/>
                <a:gd name="connsiteX1" fmla="*/ 3126929 w 3126929"/>
                <a:gd name="connsiteY1" fmla="*/ 0 h 727424"/>
                <a:gd name="connsiteX2" fmla="*/ 3126929 w 3126929"/>
                <a:gd name="connsiteY2" fmla="*/ 413239 h 727424"/>
                <a:gd name="connsiteX3" fmla="*/ 314185 w 3126929"/>
                <a:gd name="connsiteY3" fmla="*/ 413239 h 727424"/>
                <a:gd name="connsiteX4" fmla="*/ 0 w 3126929"/>
                <a:gd name="connsiteY4" fmla="*/ 727424 h 727424"/>
                <a:gd name="connsiteX5" fmla="*/ 0 w 3126929"/>
                <a:gd name="connsiteY5" fmla="*/ 314185 h 727424"/>
                <a:gd name="connsiteX6" fmla="*/ 314185 w 3126929"/>
                <a:gd name="connsiteY6" fmla="*/ 0 h 72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6929" h="727424">
                  <a:moveTo>
                    <a:pt x="314185" y="0"/>
                  </a:moveTo>
                  <a:lnTo>
                    <a:pt x="3126929" y="0"/>
                  </a:lnTo>
                  <a:lnTo>
                    <a:pt x="3126929" y="413239"/>
                  </a:lnTo>
                  <a:lnTo>
                    <a:pt x="314185" y="413239"/>
                  </a:lnTo>
                  <a:cubicBezTo>
                    <a:pt x="140665" y="413239"/>
                    <a:pt x="0" y="553904"/>
                    <a:pt x="0" y="727424"/>
                  </a:cubicBezTo>
                  <a:lnTo>
                    <a:pt x="0" y="314185"/>
                  </a:lnTo>
                  <a:cubicBezTo>
                    <a:pt x="0" y="140665"/>
                    <a:pt x="140665" y="0"/>
                    <a:pt x="314185" y="0"/>
                  </a:cubicBez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5B3264-2B4C-67F0-DD80-6CB413E08532}"/>
                </a:ext>
              </a:extLst>
            </p:cNvPr>
            <p:cNvSpPr txBox="1"/>
            <p:nvPr/>
          </p:nvSpPr>
          <p:spPr>
            <a:xfrm>
              <a:off x="2254811" y="4062489"/>
              <a:ext cx="612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AND </a:t>
              </a:r>
              <a:r>
                <a:rPr kumimoji="0" lang="en-US" sz="2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and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OR Functions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2761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5" grpId="0"/>
      <p:bldP spid="19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B4E784-AA17-4B68-6F21-88874B999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266" y="2145646"/>
            <a:ext cx="5153744" cy="115268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91EF0F-0A34-5591-7394-336F31D70769}"/>
              </a:ext>
            </a:extLst>
          </p:cNvPr>
          <p:cNvSpPr/>
          <p:nvPr/>
        </p:nvSpPr>
        <p:spPr>
          <a:xfrm>
            <a:off x="2156853" y="1075781"/>
            <a:ext cx="65274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3747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136307-450C-E35F-2E8A-61EFAD0C6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730" y="585390"/>
            <a:ext cx="9602540" cy="568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515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emo - Free computer icons">
            <a:extLst>
              <a:ext uri="{FF2B5EF4-FFF2-40B4-BE49-F238E27FC236}">
                <a16:creationId xmlns:a16="http://schemas.microsoft.com/office/drawing/2014/main" id="{93EEA3AC-B5C9-B068-D603-16BECA95C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33" y="645782"/>
            <a:ext cx="2572732" cy="257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E12E21E-AEB5-3FA8-105F-39C3904A55F7}"/>
              </a:ext>
            </a:extLst>
          </p:cNvPr>
          <p:cNvSpPr/>
          <p:nvPr/>
        </p:nvSpPr>
        <p:spPr>
          <a:xfrm>
            <a:off x="3627529" y="923200"/>
            <a:ext cx="5171608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Demo 7 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68474C-8130-1E6D-41E5-312E6F1C6DEB}"/>
              </a:ext>
            </a:extLst>
          </p:cNvPr>
          <p:cNvSpPr/>
          <p:nvPr/>
        </p:nvSpPr>
        <p:spPr>
          <a:xfrm>
            <a:off x="3894917" y="3218514"/>
            <a:ext cx="440216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 Function</a:t>
            </a:r>
          </a:p>
        </p:txBody>
      </p:sp>
    </p:spTree>
    <p:extLst>
      <p:ext uri="{BB962C8B-B14F-4D97-AF65-F5344CB8AC3E}">
        <p14:creationId xmlns:p14="http://schemas.microsoft.com/office/powerpoint/2010/main" val="153390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8E15C4-1EF5-7C5F-9E20-517A0C4D6F53}"/>
              </a:ext>
            </a:extLst>
          </p:cNvPr>
          <p:cNvSpPr txBox="1"/>
          <p:nvPr/>
        </p:nvSpPr>
        <p:spPr>
          <a:xfrm>
            <a:off x="1030941" y="1123849"/>
            <a:ext cx="9368118" cy="4610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3200" b="1" dirty="0">
                <a:solidFill>
                  <a:srgbClr val="000000"/>
                </a:solidFill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Question 7-1</a:t>
            </a:r>
          </a:p>
          <a:p>
            <a:pPr>
              <a:lnSpc>
                <a:spcPct val="107000"/>
              </a:lnSpc>
              <a:spcBef>
                <a:spcPts val="200"/>
              </a:spcBef>
            </a:pPr>
            <a:endParaRPr lang="en-US" sz="2400" b="1" dirty="0">
              <a:effectLst/>
              <a:latin typeface="Arial Nova" panose="020B05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True or False: When a cell referenced in the logical test of an </a:t>
            </a:r>
            <a:r>
              <a:rPr lang="en-US" sz="2400" b="1" dirty="0"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IF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function formula does not meet the stated condition, Excel will instead perform the instruction detailed in the </a:t>
            </a:r>
            <a:r>
              <a:rPr lang="en-US" sz="2400" b="1" dirty="0"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VALUE IF FALSE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argument.</a:t>
            </a:r>
          </a:p>
          <a:p>
            <a:pPr lvl="2"/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True</a:t>
            </a:r>
          </a:p>
          <a:p>
            <a:pPr marL="1257300" lvl="2" indent="-342900">
              <a:buFont typeface="+mj-lt"/>
              <a:buAutoNum type="alphaUcPeriod"/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False</a:t>
            </a:r>
          </a:p>
          <a:p>
            <a:endParaRPr lang="en-US" sz="32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32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What is a good question? | Dragonfly Training">
            <a:extLst>
              <a:ext uri="{FF2B5EF4-FFF2-40B4-BE49-F238E27FC236}">
                <a16:creationId xmlns:a16="http://schemas.microsoft.com/office/drawing/2014/main" id="{2F67936F-EF2E-848A-A7EA-0227DAEA9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229" y="62755"/>
            <a:ext cx="1982861" cy="198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402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8E15C4-1EF5-7C5F-9E20-517A0C4D6F53}"/>
              </a:ext>
            </a:extLst>
          </p:cNvPr>
          <p:cNvSpPr txBox="1"/>
          <p:nvPr/>
        </p:nvSpPr>
        <p:spPr>
          <a:xfrm>
            <a:off x="1030941" y="1123849"/>
            <a:ext cx="9368118" cy="4610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3200" b="1" dirty="0">
                <a:solidFill>
                  <a:srgbClr val="000000"/>
                </a:solidFill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Question 7-1</a:t>
            </a:r>
          </a:p>
          <a:p>
            <a:pPr>
              <a:lnSpc>
                <a:spcPct val="107000"/>
              </a:lnSpc>
              <a:spcBef>
                <a:spcPts val="200"/>
              </a:spcBef>
            </a:pPr>
            <a:endParaRPr lang="en-US" sz="2400" b="1" dirty="0">
              <a:effectLst/>
              <a:latin typeface="Arial Nova" panose="020B05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True or False: When a cell referenced in the logical test of an </a:t>
            </a:r>
            <a:r>
              <a:rPr lang="en-US" sz="2400" b="1" dirty="0"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IF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function formula does not meet the stated condition, Excel will instead perform the instruction detailed in the </a:t>
            </a:r>
            <a:r>
              <a:rPr lang="en-US" sz="2400" b="1" dirty="0"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VALUE IF FALSE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argument.</a:t>
            </a:r>
          </a:p>
          <a:p>
            <a:pPr lvl="2"/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True</a:t>
            </a:r>
          </a:p>
          <a:p>
            <a:pPr marL="1257300" lvl="2" indent="-342900">
              <a:buFont typeface="+mj-lt"/>
              <a:buAutoNum type="alphaUcPeriod"/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False</a:t>
            </a:r>
          </a:p>
          <a:p>
            <a:endParaRPr lang="en-US" sz="32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32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742088-DC0A-57FD-6D67-C415BDCD6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542" y="5349669"/>
            <a:ext cx="7611426" cy="768962"/>
          </a:xfrm>
          <a:prstGeom prst="rect">
            <a:avLst/>
          </a:prstGeom>
        </p:spPr>
      </p:pic>
      <p:pic>
        <p:nvPicPr>
          <p:cNvPr id="5" name="Picture 2" descr="Small person and word ANSWER. Stock Photo by ©rukanoga 26677269">
            <a:extLst>
              <a:ext uri="{FF2B5EF4-FFF2-40B4-BE49-F238E27FC236}">
                <a16:creationId xmlns:a16="http://schemas.microsoft.com/office/drawing/2014/main" id="{0FC589E5-BBAD-FAD9-A844-12938E550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577" y="7462"/>
            <a:ext cx="1936423" cy="193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471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0841C04-F96A-5799-ACEC-F8CD302EA764}"/>
              </a:ext>
            </a:extLst>
          </p:cNvPr>
          <p:cNvSpPr/>
          <p:nvPr/>
        </p:nvSpPr>
        <p:spPr>
          <a:xfrm rot="-5220000">
            <a:off x="3118153" y="-656989"/>
            <a:ext cx="1791582" cy="8433916"/>
          </a:xfrm>
          <a:custGeom>
            <a:avLst/>
            <a:gdLst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51791 w 1417982"/>
              <a:gd name="connsiteY18" fmla="*/ 3193774 h 4518991"/>
              <a:gd name="connsiteX19" fmla="*/ 265043 w 1417982"/>
              <a:gd name="connsiteY19" fmla="*/ 3339547 h 4518991"/>
              <a:gd name="connsiteX20" fmla="*/ 278295 w 1417982"/>
              <a:gd name="connsiteY20" fmla="*/ 3538330 h 4518991"/>
              <a:gd name="connsiteX21" fmla="*/ 331304 w 1417982"/>
              <a:gd name="connsiteY21" fmla="*/ 3697356 h 4518991"/>
              <a:gd name="connsiteX22" fmla="*/ 331304 w 1417982"/>
              <a:gd name="connsiteY22" fmla="*/ 3829878 h 4518991"/>
              <a:gd name="connsiteX23" fmla="*/ 278295 w 1417982"/>
              <a:gd name="connsiteY23" fmla="*/ 3988904 h 4518991"/>
              <a:gd name="connsiteX24" fmla="*/ 278295 w 1417982"/>
              <a:gd name="connsiteY24" fmla="*/ 4147930 h 4518991"/>
              <a:gd name="connsiteX25" fmla="*/ 291548 w 1417982"/>
              <a:gd name="connsiteY25" fmla="*/ 4373217 h 4518991"/>
              <a:gd name="connsiteX26" fmla="*/ 331304 w 1417982"/>
              <a:gd name="connsiteY26" fmla="*/ 4426226 h 4518991"/>
              <a:gd name="connsiteX27" fmla="*/ 424069 w 1417982"/>
              <a:gd name="connsiteY27" fmla="*/ 4452730 h 4518991"/>
              <a:gd name="connsiteX28" fmla="*/ 834887 w 1417982"/>
              <a:gd name="connsiteY28" fmla="*/ 4492487 h 4518991"/>
              <a:gd name="connsiteX29" fmla="*/ 1086678 w 1417982"/>
              <a:gd name="connsiteY29" fmla="*/ 4479234 h 4518991"/>
              <a:gd name="connsiteX30" fmla="*/ 1325217 w 1417982"/>
              <a:gd name="connsiteY30" fmla="*/ 4505739 h 4518991"/>
              <a:gd name="connsiteX31" fmla="*/ 1364974 w 1417982"/>
              <a:gd name="connsiteY31" fmla="*/ 4518991 h 4518991"/>
              <a:gd name="connsiteX32" fmla="*/ 1417982 w 1417982"/>
              <a:gd name="connsiteY32" fmla="*/ 4161182 h 4518991"/>
              <a:gd name="connsiteX33" fmla="*/ 1378226 w 1417982"/>
              <a:gd name="connsiteY33" fmla="*/ 4055165 h 4518991"/>
              <a:gd name="connsiteX34" fmla="*/ 1417982 w 1417982"/>
              <a:gd name="connsiteY34" fmla="*/ 3962400 h 4518991"/>
              <a:gd name="connsiteX35" fmla="*/ 1338469 w 1417982"/>
              <a:gd name="connsiteY35" fmla="*/ 3843130 h 4518991"/>
              <a:gd name="connsiteX36" fmla="*/ 1311965 w 1417982"/>
              <a:gd name="connsiteY36" fmla="*/ 3617843 h 4518991"/>
              <a:gd name="connsiteX37" fmla="*/ 1325217 w 1417982"/>
              <a:gd name="connsiteY37" fmla="*/ 3511826 h 4518991"/>
              <a:gd name="connsiteX38" fmla="*/ 1325217 w 1417982"/>
              <a:gd name="connsiteY38" fmla="*/ 3286539 h 4518991"/>
              <a:gd name="connsiteX39" fmla="*/ 1325217 w 1417982"/>
              <a:gd name="connsiteY39" fmla="*/ 3048000 h 4518991"/>
              <a:gd name="connsiteX40" fmla="*/ 1166191 w 1417982"/>
              <a:gd name="connsiteY40" fmla="*/ 2769704 h 4518991"/>
              <a:gd name="connsiteX41" fmla="*/ 1311965 w 1417982"/>
              <a:gd name="connsiteY41" fmla="*/ 2517913 h 4518991"/>
              <a:gd name="connsiteX42" fmla="*/ 1258956 w 1417982"/>
              <a:gd name="connsiteY42" fmla="*/ 2305878 h 4518991"/>
              <a:gd name="connsiteX43" fmla="*/ 1245704 w 1417982"/>
              <a:gd name="connsiteY43" fmla="*/ 2146852 h 4518991"/>
              <a:gd name="connsiteX44" fmla="*/ 1272209 w 1417982"/>
              <a:gd name="connsiteY44" fmla="*/ 2040834 h 4518991"/>
              <a:gd name="connsiteX45" fmla="*/ 1258956 w 1417982"/>
              <a:gd name="connsiteY45" fmla="*/ 1881808 h 4518991"/>
              <a:gd name="connsiteX46" fmla="*/ 1205948 w 1417982"/>
              <a:gd name="connsiteY46" fmla="*/ 1722782 h 4518991"/>
              <a:gd name="connsiteX47" fmla="*/ 1205948 w 1417982"/>
              <a:gd name="connsiteY47" fmla="*/ 1457739 h 4518991"/>
              <a:gd name="connsiteX48" fmla="*/ 1179443 w 1417982"/>
              <a:gd name="connsiteY48" fmla="*/ 1258956 h 4518991"/>
              <a:gd name="connsiteX49" fmla="*/ 1152939 w 1417982"/>
              <a:gd name="connsiteY49" fmla="*/ 1086678 h 4518991"/>
              <a:gd name="connsiteX50" fmla="*/ 1166191 w 1417982"/>
              <a:gd name="connsiteY50" fmla="*/ 848139 h 4518991"/>
              <a:gd name="connsiteX51" fmla="*/ 1152939 w 1417982"/>
              <a:gd name="connsiteY51" fmla="*/ 675860 h 4518991"/>
              <a:gd name="connsiteX52" fmla="*/ 1113182 w 1417982"/>
              <a:gd name="connsiteY52" fmla="*/ 437321 h 4518991"/>
              <a:gd name="connsiteX53" fmla="*/ 1099930 w 1417982"/>
              <a:gd name="connsiteY53" fmla="*/ 291547 h 4518991"/>
              <a:gd name="connsiteX54" fmla="*/ 1152939 w 1417982"/>
              <a:gd name="connsiteY54" fmla="*/ 92765 h 4518991"/>
              <a:gd name="connsiteX55" fmla="*/ 1139687 w 1417982"/>
              <a:gd name="connsiteY55" fmla="*/ 0 h 4518991"/>
              <a:gd name="connsiteX56" fmla="*/ 848139 w 1417982"/>
              <a:gd name="connsiteY56" fmla="*/ 53008 h 4518991"/>
              <a:gd name="connsiteX57" fmla="*/ 278295 w 1417982"/>
              <a:gd name="connsiteY57" fmla="*/ 39756 h 4518991"/>
              <a:gd name="connsiteX58" fmla="*/ 53009 w 1417982"/>
              <a:gd name="connsiteY58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62271 w 1417982"/>
              <a:gd name="connsiteY18" fmla="*/ 3034266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309100 w 1417982"/>
              <a:gd name="connsiteY18" fmla="*/ 3039645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227585 w 1417982"/>
              <a:gd name="connsiteY43" fmla="*/ 2656553 h 4518991"/>
              <a:gd name="connsiteX44" fmla="*/ 1311965 w 1417982"/>
              <a:gd name="connsiteY44" fmla="*/ 2517913 h 4518991"/>
              <a:gd name="connsiteX45" fmla="*/ 1258956 w 1417982"/>
              <a:gd name="connsiteY45" fmla="*/ 2305878 h 4518991"/>
              <a:gd name="connsiteX46" fmla="*/ 1245704 w 1417982"/>
              <a:gd name="connsiteY46" fmla="*/ 2146852 h 4518991"/>
              <a:gd name="connsiteX47" fmla="*/ 1272209 w 1417982"/>
              <a:gd name="connsiteY47" fmla="*/ 2040834 h 4518991"/>
              <a:gd name="connsiteX48" fmla="*/ 1258956 w 1417982"/>
              <a:gd name="connsiteY48" fmla="*/ 1881808 h 4518991"/>
              <a:gd name="connsiteX49" fmla="*/ 1205948 w 1417982"/>
              <a:gd name="connsiteY49" fmla="*/ 1722782 h 4518991"/>
              <a:gd name="connsiteX50" fmla="*/ 1205948 w 1417982"/>
              <a:gd name="connsiteY50" fmla="*/ 1457739 h 4518991"/>
              <a:gd name="connsiteX51" fmla="*/ 1179443 w 1417982"/>
              <a:gd name="connsiteY51" fmla="*/ 1258956 h 4518991"/>
              <a:gd name="connsiteX52" fmla="*/ 1152939 w 1417982"/>
              <a:gd name="connsiteY52" fmla="*/ 1086678 h 4518991"/>
              <a:gd name="connsiteX53" fmla="*/ 1166191 w 1417982"/>
              <a:gd name="connsiteY53" fmla="*/ 848139 h 4518991"/>
              <a:gd name="connsiteX54" fmla="*/ 1152939 w 1417982"/>
              <a:gd name="connsiteY54" fmla="*/ 675860 h 4518991"/>
              <a:gd name="connsiteX55" fmla="*/ 1113182 w 1417982"/>
              <a:gd name="connsiteY55" fmla="*/ 437321 h 4518991"/>
              <a:gd name="connsiteX56" fmla="*/ 1099930 w 1417982"/>
              <a:gd name="connsiteY56" fmla="*/ 291547 h 4518991"/>
              <a:gd name="connsiteX57" fmla="*/ 1152939 w 1417982"/>
              <a:gd name="connsiteY57" fmla="*/ 92765 h 4518991"/>
              <a:gd name="connsiteX58" fmla="*/ 1139687 w 1417982"/>
              <a:gd name="connsiteY58" fmla="*/ 0 h 4518991"/>
              <a:gd name="connsiteX59" fmla="*/ 848139 w 1417982"/>
              <a:gd name="connsiteY59" fmla="*/ 53008 h 4518991"/>
              <a:gd name="connsiteX60" fmla="*/ 278295 w 1417982"/>
              <a:gd name="connsiteY60" fmla="*/ 39756 h 4518991"/>
              <a:gd name="connsiteX61" fmla="*/ 53009 w 1417982"/>
              <a:gd name="connsiteY61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06398 w 1417982"/>
              <a:gd name="connsiteY43" fmla="*/ 27570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417982" h="4518991">
                <a:moveTo>
                  <a:pt x="53009" y="106017"/>
                </a:moveTo>
                <a:lnTo>
                  <a:pt x="0" y="357808"/>
                </a:lnTo>
                <a:lnTo>
                  <a:pt x="159026" y="516834"/>
                </a:lnTo>
                <a:lnTo>
                  <a:pt x="66261" y="583095"/>
                </a:lnTo>
                <a:lnTo>
                  <a:pt x="79513" y="622852"/>
                </a:lnTo>
                <a:lnTo>
                  <a:pt x="185530" y="728869"/>
                </a:lnTo>
                <a:lnTo>
                  <a:pt x="212035" y="861391"/>
                </a:lnTo>
                <a:lnTo>
                  <a:pt x="159026" y="1020417"/>
                </a:lnTo>
                <a:lnTo>
                  <a:pt x="225287" y="1139687"/>
                </a:lnTo>
                <a:lnTo>
                  <a:pt x="238539" y="1338469"/>
                </a:lnTo>
                <a:cubicBezTo>
                  <a:pt x="210783" y="1465274"/>
                  <a:pt x="220870" y="1568174"/>
                  <a:pt x="212035" y="1683026"/>
                </a:cubicBezTo>
                <a:lnTo>
                  <a:pt x="212035" y="1828800"/>
                </a:lnTo>
                <a:lnTo>
                  <a:pt x="278295" y="1987826"/>
                </a:lnTo>
                <a:lnTo>
                  <a:pt x="278295" y="2120347"/>
                </a:lnTo>
                <a:lnTo>
                  <a:pt x="251791" y="2252869"/>
                </a:lnTo>
                <a:lnTo>
                  <a:pt x="251791" y="2398643"/>
                </a:lnTo>
                <a:lnTo>
                  <a:pt x="251791" y="2597426"/>
                </a:lnTo>
                <a:lnTo>
                  <a:pt x="279299" y="2759946"/>
                </a:lnTo>
                <a:cubicBezTo>
                  <a:pt x="245067" y="2801033"/>
                  <a:pt x="287465" y="2863634"/>
                  <a:pt x="291548" y="2915478"/>
                </a:cubicBezTo>
                <a:lnTo>
                  <a:pt x="309100" y="3039645"/>
                </a:lnTo>
                <a:cubicBezTo>
                  <a:pt x="264454" y="3085642"/>
                  <a:pt x="270894" y="3142398"/>
                  <a:pt x="251791" y="3193774"/>
                </a:cubicBezTo>
                <a:cubicBezTo>
                  <a:pt x="294522" y="3231607"/>
                  <a:pt x="260626" y="3290956"/>
                  <a:pt x="265043" y="3339547"/>
                </a:cubicBezTo>
                <a:cubicBezTo>
                  <a:pt x="231145" y="3400429"/>
                  <a:pt x="273878" y="3472069"/>
                  <a:pt x="278295" y="3538330"/>
                </a:cubicBezTo>
                <a:cubicBezTo>
                  <a:pt x="253394" y="3596717"/>
                  <a:pt x="360464" y="3649726"/>
                  <a:pt x="331304" y="3697356"/>
                </a:cubicBezTo>
                <a:cubicBezTo>
                  <a:pt x="314276" y="3730772"/>
                  <a:pt x="331304" y="3785704"/>
                  <a:pt x="331304" y="3829878"/>
                </a:cubicBezTo>
                <a:lnTo>
                  <a:pt x="278295" y="3988904"/>
                </a:lnTo>
                <a:lnTo>
                  <a:pt x="278295" y="4147930"/>
                </a:lnTo>
                <a:lnTo>
                  <a:pt x="291548" y="4373217"/>
                </a:lnTo>
                <a:lnTo>
                  <a:pt x="331304" y="4426226"/>
                </a:lnTo>
                <a:lnTo>
                  <a:pt x="424069" y="4452730"/>
                </a:lnTo>
                <a:lnTo>
                  <a:pt x="834887" y="4492487"/>
                </a:lnTo>
                <a:lnTo>
                  <a:pt x="1086678" y="4479234"/>
                </a:lnTo>
                <a:lnTo>
                  <a:pt x="1325217" y="4505739"/>
                </a:lnTo>
                <a:lnTo>
                  <a:pt x="1364974" y="4518991"/>
                </a:lnTo>
                <a:lnTo>
                  <a:pt x="1417982" y="4161182"/>
                </a:lnTo>
                <a:lnTo>
                  <a:pt x="1378226" y="4055165"/>
                </a:lnTo>
                <a:lnTo>
                  <a:pt x="1417982" y="3962400"/>
                </a:lnTo>
                <a:lnTo>
                  <a:pt x="1338469" y="3843130"/>
                </a:lnTo>
                <a:lnTo>
                  <a:pt x="1311965" y="3617843"/>
                </a:lnTo>
                <a:lnTo>
                  <a:pt x="1325217" y="3511826"/>
                </a:lnTo>
                <a:lnTo>
                  <a:pt x="1325217" y="3286539"/>
                </a:lnTo>
                <a:cubicBezTo>
                  <a:pt x="1325217" y="3207026"/>
                  <a:pt x="1278310" y="3123280"/>
                  <a:pt x="1325217" y="3048000"/>
                </a:cubicBezTo>
                <a:cubicBezTo>
                  <a:pt x="1322828" y="2982428"/>
                  <a:pt x="1250077" y="2933791"/>
                  <a:pt x="1227585" y="2876686"/>
                </a:cubicBezTo>
                <a:cubicBezTo>
                  <a:pt x="1277482" y="2819858"/>
                  <a:pt x="1245783" y="2786689"/>
                  <a:pt x="1225318" y="2751028"/>
                </a:cubicBezTo>
                <a:cubicBezTo>
                  <a:pt x="1296041" y="2734478"/>
                  <a:pt x="1230772" y="2706223"/>
                  <a:pt x="1251237" y="2668506"/>
                </a:cubicBezTo>
                <a:cubicBezTo>
                  <a:pt x="1279364" y="2622293"/>
                  <a:pt x="1283641" y="2604716"/>
                  <a:pt x="1288314" y="2511937"/>
                </a:cubicBezTo>
                <a:cubicBezTo>
                  <a:pt x="1243839" y="2441259"/>
                  <a:pt x="1276626" y="2376556"/>
                  <a:pt x="1258956" y="2305878"/>
                </a:cubicBezTo>
                <a:lnTo>
                  <a:pt x="1245704" y="2146852"/>
                </a:lnTo>
                <a:lnTo>
                  <a:pt x="1272209" y="2040834"/>
                </a:lnTo>
                <a:lnTo>
                  <a:pt x="1258956" y="1881808"/>
                </a:lnTo>
                <a:lnTo>
                  <a:pt x="1205948" y="1722782"/>
                </a:lnTo>
                <a:lnTo>
                  <a:pt x="1205948" y="1457739"/>
                </a:lnTo>
                <a:lnTo>
                  <a:pt x="1179443" y="1258956"/>
                </a:lnTo>
                <a:lnTo>
                  <a:pt x="1152939" y="1086678"/>
                </a:lnTo>
                <a:lnTo>
                  <a:pt x="1166191" y="848139"/>
                </a:lnTo>
                <a:lnTo>
                  <a:pt x="1152939" y="675860"/>
                </a:lnTo>
                <a:lnTo>
                  <a:pt x="1113182" y="437321"/>
                </a:lnTo>
                <a:lnTo>
                  <a:pt x="1099930" y="291547"/>
                </a:lnTo>
                <a:lnTo>
                  <a:pt x="1152939" y="92765"/>
                </a:lnTo>
                <a:lnTo>
                  <a:pt x="1139687" y="0"/>
                </a:lnTo>
                <a:lnTo>
                  <a:pt x="848139" y="53008"/>
                </a:lnTo>
                <a:lnTo>
                  <a:pt x="278295" y="39756"/>
                </a:lnTo>
                <a:lnTo>
                  <a:pt x="53009" y="106017"/>
                </a:lnTo>
                <a:close/>
              </a:path>
            </a:pathLst>
          </a:custGeom>
          <a:solidFill>
            <a:srgbClr val="B62E24"/>
          </a:solidFill>
          <a:ln w="28575"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E011F89-D92E-D6BF-6464-3AEC8A433405}"/>
              </a:ext>
            </a:extLst>
          </p:cNvPr>
          <p:cNvGrpSpPr/>
          <p:nvPr/>
        </p:nvGrpSpPr>
        <p:grpSpPr>
          <a:xfrm rot="-5220000">
            <a:off x="7460761" y="2880438"/>
            <a:ext cx="1932746" cy="1117099"/>
            <a:chOff x="1657932" y="4247536"/>
            <a:chExt cx="1561987" cy="63418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2625698-5365-A5D9-6057-6814FD8FA04A}"/>
                </a:ext>
              </a:extLst>
            </p:cNvPr>
            <p:cNvSpPr/>
            <p:nvPr/>
          </p:nvSpPr>
          <p:spPr>
            <a:xfrm>
              <a:off x="2236623" y="4486415"/>
              <a:ext cx="983296" cy="385204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  <a:gd name="connsiteX0" fmla="*/ 162232 w 1212717"/>
                <a:gd name="connsiteY0" fmla="*/ 0 h 689564"/>
                <a:gd name="connsiteX1" fmla="*/ 88490 w 1212717"/>
                <a:gd name="connsiteY1" fmla="*/ 147484 h 689564"/>
                <a:gd name="connsiteX2" fmla="*/ 88490 w 1212717"/>
                <a:gd name="connsiteY2" fmla="*/ 147484 h 689564"/>
                <a:gd name="connsiteX3" fmla="*/ 44245 w 1212717"/>
                <a:gd name="connsiteY3" fmla="*/ 353962 h 689564"/>
                <a:gd name="connsiteX4" fmla="*/ 0 w 1212717"/>
                <a:gd name="connsiteY4" fmla="*/ 575187 h 689564"/>
                <a:gd name="connsiteX5" fmla="*/ 973393 w 1212717"/>
                <a:gd name="connsiteY5" fmla="*/ 619433 h 689564"/>
                <a:gd name="connsiteX6" fmla="*/ 1212717 w 1212717"/>
                <a:gd name="connsiteY6" fmla="*/ 689564 h 689564"/>
                <a:gd name="connsiteX7" fmla="*/ 1165122 w 1212717"/>
                <a:gd name="connsiteY7" fmla="*/ 575187 h 689564"/>
                <a:gd name="connsiteX8" fmla="*/ 1165122 w 1212717"/>
                <a:gd name="connsiteY8" fmla="*/ 412955 h 689564"/>
                <a:gd name="connsiteX9" fmla="*/ 1165122 w 1212717"/>
                <a:gd name="connsiteY9" fmla="*/ 221226 h 689564"/>
                <a:gd name="connsiteX10" fmla="*/ 1194619 w 1212717"/>
                <a:gd name="connsiteY10" fmla="*/ 147484 h 689564"/>
                <a:gd name="connsiteX11" fmla="*/ 1047135 w 1212717"/>
                <a:gd name="connsiteY11" fmla="*/ 117987 h 689564"/>
                <a:gd name="connsiteX12" fmla="*/ 796412 w 1212717"/>
                <a:gd name="connsiteY12" fmla="*/ 73742 h 689564"/>
                <a:gd name="connsiteX13" fmla="*/ 457200 w 1212717"/>
                <a:gd name="connsiteY13" fmla="*/ 88491 h 689564"/>
                <a:gd name="connsiteX14" fmla="*/ 191729 w 1212717"/>
                <a:gd name="connsiteY14" fmla="*/ 44245 h 689564"/>
                <a:gd name="connsiteX15" fmla="*/ 162232 w 1212717"/>
                <a:gd name="connsiteY15" fmla="*/ 0 h 689564"/>
                <a:gd name="connsiteX0" fmla="*/ 162232 w 1207396"/>
                <a:gd name="connsiteY0" fmla="*/ 0 h 619844"/>
                <a:gd name="connsiteX1" fmla="*/ 88490 w 1207396"/>
                <a:gd name="connsiteY1" fmla="*/ 147484 h 619844"/>
                <a:gd name="connsiteX2" fmla="*/ 88490 w 1207396"/>
                <a:gd name="connsiteY2" fmla="*/ 147484 h 619844"/>
                <a:gd name="connsiteX3" fmla="*/ 44245 w 1207396"/>
                <a:gd name="connsiteY3" fmla="*/ 353962 h 619844"/>
                <a:gd name="connsiteX4" fmla="*/ 0 w 1207396"/>
                <a:gd name="connsiteY4" fmla="*/ 575187 h 619844"/>
                <a:gd name="connsiteX5" fmla="*/ 973393 w 1207396"/>
                <a:gd name="connsiteY5" fmla="*/ 619433 h 619844"/>
                <a:gd name="connsiteX6" fmla="*/ 1207396 w 1207396"/>
                <a:gd name="connsiteY6" fmla="*/ 548031 h 619844"/>
                <a:gd name="connsiteX7" fmla="*/ 1165122 w 1207396"/>
                <a:gd name="connsiteY7" fmla="*/ 575187 h 619844"/>
                <a:gd name="connsiteX8" fmla="*/ 1165122 w 1207396"/>
                <a:gd name="connsiteY8" fmla="*/ 412955 h 619844"/>
                <a:gd name="connsiteX9" fmla="*/ 1165122 w 1207396"/>
                <a:gd name="connsiteY9" fmla="*/ 221226 h 619844"/>
                <a:gd name="connsiteX10" fmla="*/ 1194619 w 1207396"/>
                <a:gd name="connsiteY10" fmla="*/ 147484 h 619844"/>
                <a:gd name="connsiteX11" fmla="*/ 1047135 w 1207396"/>
                <a:gd name="connsiteY11" fmla="*/ 117987 h 619844"/>
                <a:gd name="connsiteX12" fmla="*/ 796412 w 1207396"/>
                <a:gd name="connsiteY12" fmla="*/ 73742 h 619844"/>
                <a:gd name="connsiteX13" fmla="*/ 457200 w 1207396"/>
                <a:gd name="connsiteY13" fmla="*/ 88491 h 619844"/>
                <a:gd name="connsiteX14" fmla="*/ 191729 w 1207396"/>
                <a:gd name="connsiteY14" fmla="*/ 44245 h 619844"/>
                <a:gd name="connsiteX15" fmla="*/ 162232 w 1207396"/>
                <a:gd name="connsiteY15" fmla="*/ 0 h 61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07396" h="619844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cubicBezTo>
                    <a:pt x="324464" y="589936"/>
                    <a:pt x="772160" y="623959"/>
                    <a:pt x="973393" y="619433"/>
                  </a:cubicBezTo>
                  <a:cubicBezTo>
                    <a:pt x="1174626" y="614907"/>
                    <a:pt x="1127621" y="524654"/>
                    <a:pt x="1207396" y="548031"/>
                  </a:cubicBez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EFB6FA0-438A-FBCA-D066-AB89BE6E9F7B}"/>
                </a:ext>
              </a:extLst>
            </p:cNvPr>
            <p:cNvSpPr/>
            <p:nvPr/>
          </p:nvSpPr>
          <p:spPr>
            <a:xfrm>
              <a:off x="1657932" y="4247536"/>
              <a:ext cx="1297858" cy="634181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97858" h="634181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lnTo>
                    <a:pt x="973393" y="619433"/>
                  </a:lnTo>
                  <a:lnTo>
                    <a:pt x="1297858" y="634181"/>
                  </a:ln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chemeClr val="bg1">
                    <a:lumMod val="50000"/>
                  </a:schemeClr>
                </a:gs>
                <a:gs pos="25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77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DE69F87-A17B-7834-6263-932EFF584DDA}"/>
              </a:ext>
            </a:extLst>
          </p:cNvPr>
          <p:cNvSpPr txBox="1"/>
          <p:nvPr/>
        </p:nvSpPr>
        <p:spPr>
          <a:xfrm>
            <a:off x="214722" y="3091998"/>
            <a:ext cx="653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1CBB9B-4582-4429-DBAC-730CDB3A3875}"/>
              </a:ext>
            </a:extLst>
          </p:cNvPr>
          <p:cNvSpPr txBox="1"/>
          <p:nvPr/>
        </p:nvSpPr>
        <p:spPr>
          <a:xfrm rot="60000">
            <a:off x="1136466" y="3194976"/>
            <a:ext cx="668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3200" b="1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Using Nested IF</a:t>
            </a:r>
            <a:endParaRPr lang="en-US" sz="3200" b="1" dirty="0">
              <a:solidFill>
                <a:prstClr val="white"/>
              </a:solidFill>
              <a:latin typeface="MV Boli" panose="02000500030200090000" pitchFamily="2" charset="0"/>
              <a:ea typeface="Open Sans" panose="020B0606030504020204" pitchFamily="34" charset="0"/>
              <a:cs typeface="MV Boli" panose="02000500030200090000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2FEAC0A-4AC8-9162-3E32-890E514AF971}"/>
              </a:ext>
            </a:extLst>
          </p:cNvPr>
          <p:cNvGrpSpPr/>
          <p:nvPr/>
        </p:nvGrpSpPr>
        <p:grpSpPr>
          <a:xfrm>
            <a:off x="9129928" y="10625023"/>
            <a:ext cx="3062072" cy="548112"/>
            <a:chOff x="8151095" y="218152"/>
            <a:chExt cx="3845427" cy="68672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726401A-A3B0-AEB7-BF85-2D2E22F33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51095" y="218152"/>
              <a:ext cx="3810478" cy="686723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865EB16-46EE-0B9E-5FEB-DA3D8D1C3584}"/>
                </a:ext>
              </a:extLst>
            </p:cNvPr>
            <p:cNvSpPr/>
            <p:nvPr/>
          </p:nvSpPr>
          <p:spPr>
            <a:xfrm>
              <a:off x="11942522" y="733425"/>
              <a:ext cx="54000" cy="171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7394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90DB6D-05A7-C3D9-C951-1D114ED99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75" y="56679"/>
            <a:ext cx="11993649" cy="67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53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5D9961-E8DD-634E-B537-F84C9A29AD00}"/>
              </a:ext>
            </a:extLst>
          </p:cNvPr>
          <p:cNvSpPr txBox="1"/>
          <p:nvPr/>
        </p:nvSpPr>
        <p:spPr>
          <a:xfrm>
            <a:off x="1508290" y="2392300"/>
            <a:ext cx="807877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Nesting functions</a:t>
            </a:r>
            <a:r>
              <a:rPr lang="en-US" sz="2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is the technique of adding another function to the formula as an argument for the original function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EB253F-A176-389D-BD54-1C7259054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52" y="415401"/>
            <a:ext cx="4324954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01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6A01D8E-B1DA-C6A3-F2BE-197E2A1A773F}"/>
              </a:ext>
            </a:extLst>
          </p:cNvPr>
          <p:cNvGrpSpPr/>
          <p:nvPr/>
        </p:nvGrpSpPr>
        <p:grpSpPr>
          <a:xfrm>
            <a:off x="565304" y="959241"/>
            <a:ext cx="5153744" cy="1608912"/>
            <a:chOff x="502551" y="161382"/>
            <a:chExt cx="5153744" cy="160891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122C03A-A920-4A4C-04A3-BDC20BF7F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2551" y="789082"/>
              <a:ext cx="5153744" cy="981212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0A4B8AF-D68A-027B-5174-686D9B9D1B06}"/>
                </a:ext>
              </a:extLst>
            </p:cNvPr>
            <p:cNvSpPr/>
            <p:nvPr/>
          </p:nvSpPr>
          <p:spPr>
            <a:xfrm>
              <a:off x="2524464" y="161382"/>
              <a:ext cx="574196" cy="10156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60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C628D0B-52A1-0E46-728D-33E4AD061F7E}"/>
              </a:ext>
            </a:extLst>
          </p:cNvPr>
          <p:cNvGrpSpPr/>
          <p:nvPr/>
        </p:nvGrpSpPr>
        <p:grpSpPr>
          <a:xfrm>
            <a:off x="5782590" y="3433774"/>
            <a:ext cx="5115639" cy="1837285"/>
            <a:chOff x="5432967" y="2515769"/>
            <a:chExt cx="5115639" cy="18372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CF539D3-704B-C58B-6F0C-D49707852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99755" y="3429000"/>
              <a:ext cx="2924583" cy="92405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2E2285A-4015-4E22-BD0B-15936BA65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32967" y="3426643"/>
              <a:ext cx="5115639" cy="20957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C8AA2A-FEA9-2323-8020-23F00421518C}"/>
                </a:ext>
              </a:extLst>
            </p:cNvPr>
            <p:cNvSpPr/>
            <p:nvPr/>
          </p:nvSpPr>
          <p:spPr>
            <a:xfrm>
              <a:off x="7481946" y="2515769"/>
              <a:ext cx="574196" cy="10156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60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4418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7CDCE2-7855-6348-48BD-D190A85AD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151" y="330517"/>
            <a:ext cx="4134427" cy="8002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3C165B-9AE9-8268-BEBA-158875947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80" y="2436263"/>
            <a:ext cx="1800476" cy="2505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F6A014-5162-8162-F456-4BD36EFE1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024" y="2157299"/>
            <a:ext cx="3867690" cy="16290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AD891F-A505-786E-1B04-5E943FD03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1676" y="3697251"/>
            <a:ext cx="1629002" cy="1314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AFBC2C-DD77-CE0F-3A88-A99DEC95B2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1251" y="3824009"/>
            <a:ext cx="3000794" cy="1448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6379B4-7B27-9302-D97E-F42840CD2B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6071" y="3309904"/>
            <a:ext cx="3591426" cy="12860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7EA089C-7799-3390-68FD-47ED83C6A0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5264" y="4583924"/>
            <a:ext cx="3353268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643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0841C04-F96A-5799-ACEC-F8CD302EA764}"/>
              </a:ext>
            </a:extLst>
          </p:cNvPr>
          <p:cNvSpPr/>
          <p:nvPr/>
        </p:nvSpPr>
        <p:spPr>
          <a:xfrm rot="-5220000">
            <a:off x="3118153" y="-656989"/>
            <a:ext cx="1791582" cy="8433916"/>
          </a:xfrm>
          <a:custGeom>
            <a:avLst/>
            <a:gdLst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51791 w 1417982"/>
              <a:gd name="connsiteY18" fmla="*/ 3193774 h 4518991"/>
              <a:gd name="connsiteX19" fmla="*/ 265043 w 1417982"/>
              <a:gd name="connsiteY19" fmla="*/ 3339547 h 4518991"/>
              <a:gd name="connsiteX20" fmla="*/ 278295 w 1417982"/>
              <a:gd name="connsiteY20" fmla="*/ 3538330 h 4518991"/>
              <a:gd name="connsiteX21" fmla="*/ 331304 w 1417982"/>
              <a:gd name="connsiteY21" fmla="*/ 3697356 h 4518991"/>
              <a:gd name="connsiteX22" fmla="*/ 331304 w 1417982"/>
              <a:gd name="connsiteY22" fmla="*/ 3829878 h 4518991"/>
              <a:gd name="connsiteX23" fmla="*/ 278295 w 1417982"/>
              <a:gd name="connsiteY23" fmla="*/ 3988904 h 4518991"/>
              <a:gd name="connsiteX24" fmla="*/ 278295 w 1417982"/>
              <a:gd name="connsiteY24" fmla="*/ 4147930 h 4518991"/>
              <a:gd name="connsiteX25" fmla="*/ 291548 w 1417982"/>
              <a:gd name="connsiteY25" fmla="*/ 4373217 h 4518991"/>
              <a:gd name="connsiteX26" fmla="*/ 331304 w 1417982"/>
              <a:gd name="connsiteY26" fmla="*/ 4426226 h 4518991"/>
              <a:gd name="connsiteX27" fmla="*/ 424069 w 1417982"/>
              <a:gd name="connsiteY27" fmla="*/ 4452730 h 4518991"/>
              <a:gd name="connsiteX28" fmla="*/ 834887 w 1417982"/>
              <a:gd name="connsiteY28" fmla="*/ 4492487 h 4518991"/>
              <a:gd name="connsiteX29" fmla="*/ 1086678 w 1417982"/>
              <a:gd name="connsiteY29" fmla="*/ 4479234 h 4518991"/>
              <a:gd name="connsiteX30" fmla="*/ 1325217 w 1417982"/>
              <a:gd name="connsiteY30" fmla="*/ 4505739 h 4518991"/>
              <a:gd name="connsiteX31" fmla="*/ 1364974 w 1417982"/>
              <a:gd name="connsiteY31" fmla="*/ 4518991 h 4518991"/>
              <a:gd name="connsiteX32" fmla="*/ 1417982 w 1417982"/>
              <a:gd name="connsiteY32" fmla="*/ 4161182 h 4518991"/>
              <a:gd name="connsiteX33" fmla="*/ 1378226 w 1417982"/>
              <a:gd name="connsiteY33" fmla="*/ 4055165 h 4518991"/>
              <a:gd name="connsiteX34" fmla="*/ 1417982 w 1417982"/>
              <a:gd name="connsiteY34" fmla="*/ 3962400 h 4518991"/>
              <a:gd name="connsiteX35" fmla="*/ 1338469 w 1417982"/>
              <a:gd name="connsiteY35" fmla="*/ 3843130 h 4518991"/>
              <a:gd name="connsiteX36" fmla="*/ 1311965 w 1417982"/>
              <a:gd name="connsiteY36" fmla="*/ 3617843 h 4518991"/>
              <a:gd name="connsiteX37" fmla="*/ 1325217 w 1417982"/>
              <a:gd name="connsiteY37" fmla="*/ 3511826 h 4518991"/>
              <a:gd name="connsiteX38" fmla="*/ 1325217 w 1417982"/>
              <a:gd name="connsiteY38" fmla="*/ 3286539 h 4518991"/>
              <a:gd name="connsiteX39" fmla="*/ 1325217 w 1417982"/>
              <a:gd name="connsiteY39" fmla="*/ 3048000 h 4518991"/>
              <a:gd name="connsiteX40" fmla="*/ 1166191 w 1417982"/>
              <a:gd name="connsiteY40" fmla="*/ 2769704 h 4518991"/>
              <a:gd name="connsiteX41" fmla="*/ 1311965 w 1417982"/>
              <a:gd name="connsiteY41" fmla="*/ 2517913 h 4518991"/>
              <a:gd name="connsiteX42" fmla="*/ 1258956 w 1417982"/>
              <a:gd name="connsiteY42" fmla="*/ 2305878 h 4518991"/>
              <a:gd name="connsiteX43" fmla="*/ 1245704 w 1417982"/>
              <a:gd name="connsiteY43" fmla="*/ 2146852 h 4518991"/>
              <a:gd name="connsiteX44" fmla="*/ 1272209 w 1417982"/>
              <a:gd name="connsiteY44" fmla="*/ 2040834 h 4518991"/>
              <a:gd name="connsiteX45" fmla="*/ 1258956 w 1417982"/>
              <a:gd name="connsiteY45" fmla="*/ 1881808 h 4518991"/>
              <a:gd name="connsiteX46" fmla="*/ 1205948 w 1417982"/>
              <a:gd name="connsiteY46" fmla="*/ 1722782 h 4518991"/>
              <a:gd name="connsiteX47" fmla="*/ 1205948 w 1417982"/>
              <a:gd name="connsiteY47" fmla="*/ 1457739 h 4518991"/>
              <a:gd name="connsiteX48" fmla="*/ 1179443 w 1417982"/>
              <a:gd name="connsiteY48" fmla="*/ 1258956 h 4518991"/>
              <a:gd name="connsiteX49" fmla="*/ 1152939 w 1417982"/>
              <a:gd name="connsiteY49" fmla="*/ 1086678 h 4518991"/>
              <a:gd name="connsiteX50" fmla="*/ 1166191 w 1417982"/>
              <a:gd name="connsiteY50" fmla="*/ 848139 h 4518991"/>
              <a:gd name="connsiteX51" fmla="*/ 1152939 w 1417982"/>
              <a:gd name="connsiteY51" fmla="*/ 675860 h 4518991"/>
              <a:gd name="connsiteX52" fmla="*/ 1113182 w 1417982"/>
              <a:gd name="connsiteY52" fmla="*/ 437321 h 4518991"/>
              <a:gd name="connsiteX53" fmla="*/ 1099930 w 1417982"/>
              <a:gd name="connsiteY53" fmla="*/ 291547 h 4518991"/>
              <a:gd name="connsiteX54" fmla="*/ 1152939 w 1417982"/>
              <a:gd name="connsiteY54" fmla="*/ 92765 h 4518991"/>
              <a:gd name="connsiteX55" fmla="*/ 1139687 w 1417982"/>
              <a:gd name="connsiteY55" fmla="*/ 0 h 4518991"/>
              <a:gd name="connsiteX56" fmla="*/ 848139 w 1417982"/>
              <a:gd name="connsiteY56" fmla="*/ 53008 h 4518991"/>
              <a:gd name="connsiteX57" fmla="*/ 278295 w 1417982"/>
              <a:gd name="connsiteY57" fmla="*/ 39756 h 4518991"/>
              <a:gd name="connsiteX58" fmla="*/ 53009 w 1417982"/>
              <a:gd name="connsiteY58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62271 w 1417982"/>
              <a:gd name="connsiteY18" fmla="*/ 3034266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309100 w 1417982"/>
              <a:gd name="connsiteY18" fmla="*/ 3039645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227585 w 1417982"/>
              <a:gd name="connsiteY43" fmla="*/ 2656553 h 4518991"/>
              <a:gd name="connsiteX44" fmla="*/ 1311965 w 1417982"/>
              <a:gd name="connsiteY44" fmla="*/ 2517913 h 4518991"/>
              <a:gd name="connsiteX45" fmla="*/ 1258956 w 1417982"/>
              <a:gd name="connsiteY45" fmla="*/ 2305878 h 4518991"/>
              <a:gd name="connsiteX46" fmla="*/ 1245704 w 1417982"/>
              <a:gd name="connsiteY46" fmla="*/ 2146852 h 4518991"/>
              <a:gd name="connsiteX47" fmla="*/ 1272209 w 1417982"/>
              <a:gd name="connsiteY47" fmla="*/ 2040834 h 4518991"/>
              <a:gd name="connsiteX48" fmla="*/ 1258956 w 1417982"/>
              <a:gd name="connsiteY48" fmla="*/ 1881808 h 4518991"/>
              <a:gd name="connsiteX49" fmla="*/ 1205948 w 1417982"/>
              <a:gd name="connsiteY49" fmla="*/ 1722782 h 4518991"/>
              <a:gd name="connsiteX50" fmla="*/ 1205948 w 1417982"/>
              <a:gd name="connsiteY50" fmla="*/ 1457739 h 4518991"/>
              <a:gd name="connsiteX51" fmla="*/ 1179443 w 1417982"/>
              <a:gd name="connsiteY51" fmla="*/ 1258956 h 4518991"/>
              <a:gd name="connsiteX52" fmla="*/ 1152939 w 1417982"/>
              <a:gd name="connsiteY52" fmla="*/ 1086678 h 4518991"/>
              <a:gd name="connsiteX53" fmla="*/ 1166191 w 1417982"/>
              <a:gd name="connsiteY53" fmla="*/ 848139 h 4518991"/>
              <a:gd name="connsiteX54" fmla="*/ 1152939 w 1417982"/>
              <a:gd name="connsiteY54" fmla="*/ 675860 h 4518991"/>
              <a:gd name="connsiteX55" fmla="*/ 1113182 w 1417982"/>
              <a:gd name="connsiteY55" fmla="*/ 437321 h 4518991"/>
              <a:gd name="connsiteX56" fmla="*/ 1099930 w 1417982"/>
              <a:gd name="connsiteY56" fmla="*/ 291547 h 4518991"/>
              <a:gd name="connsiteX57" fmla="*/ 1152939 w 1417982"/>
              <a:gd name="connsiteY57" fmla="*/ 92765 h 4518991"/>
              <a:gd name="connsiteX58" fmla="*/ 1139687 w 1417982"/>
              <a:gd name="connsiteY58" fmla="*/ 0 h 4518991"/>
              <a:gd name="connsiteX59" fmla="*/ 848139 w 1417982"/>
              <a:gd name="connsiteY59" fmla="*/ 53008 h 4518991"/>
              <a:gd name="connsiteX60" fmla="*/ 278295 w 1417982"/>
              <a:gd name="connsiteY60" fmla="*/ 39756 h 4518991"/>
              <a:gd name="connsiteX61" fmla="*/ 53009 w 1417982"/>
              <a:gd name="connsiteY61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06398 w 1417982"/>
              <a:gd name="connsiteY43" fmla="*/ 27570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417982" h="4518991">
                <a:moveTo>
                  <a:pt x="53009" y="106017"/>
                </a:moveTo>
                <a:lnTo>
                  <a:pt x="0" y="357808"/>
                </a:lnTo>
                <a:lnTo>
                  <a:pt x="159026" y="516834"/>
                </a:lnTo>
                <a:lnTo>
                  <a:pt x="66261" y="583095"/>
                </a:lnTo>
                <a:lnTo>
                  <a:pt x="79513" y="622852"/>
                </a:lnTo>
                <a:lnTo>
                  <a:pt x="185530" y="728869"/>
                </a:lnTo>
                <a:lnTo>
                  <a:pt x="212035" y="861391"/>
                </a:lnTo>
                <a:lnTo>
                  <a:pt x="159026" y="1020417"/>
                </a:lnTo>
                <a:lnTo>
                  <a:pt x="225287" y="1139687"/>
                </a:lnTo>
                <a:lnTo>
                  <a:pt x="238539" y="1338469"/>
                </a:lnTo>
                <a:cubicBezTo>
                  <a:pt x="210783" y="1465274"/>
                  <a:pt x="220870" y="1568174"/>
                  <a:pt x="212035" y="1683026"/>
                </a:cubicBezTo>
                <a:lnTo>
                  <a:pt x="212035" y="1828800"/>
                </a:lnTo>
                <a:lnTo>
                  <a:pt x="278295" y="1987826"/>
                </a:lnTo>
                <a:lnTo>
                  <a:pt x="278295" y="2120347"/>
                </a:lnTo>
                <a:lnTo>
                  <a:pt x="251791" y="2252869"/>
                </a:lnTo>
                <a:lnTo>
                  <a:pt x="251791" y="2398643"/>
                </a:lnTo>
                <a:lnTo>
                  <a:pt x="251791" y="2597426"/>
                </a:lnTo>
                <a:lnTo>
                  <a:pt x="279299" y="2759946"/>
                </a:lnTo>
                <a:cubicBezTo>
                  <a:pt x="245067" y="2801033"/>
                  <a:pt x="287465" y="2863634"/>
                  <a:pt x="291548" y="2915478"/>
                </a:cubicBezTo>
                <a:lnTo>
                  <a:pt x="309100" y="3039645"/>
                </a:lnTo>
                <a:cubicBezTo>
                  <a:pt x="264454" y="3085642"/>
                  <a:pt x="270894" y="3142398"/>
                  <a:pt x="251791" y="3193774"/>
                </a:cubicBezTo>
                <a:cubicBezTo>
                  <a:pt x="294522" y="3231607"/>
                  <a:pt x="260626" y="3290956"/>
                  <a:pt x="265043" y="3339547"/>
                </a:cubicBezTo>
                <a:cubicBezTo>
                  <a:pt x="231145" y="3400429"/>
                  <a:pt x="273878" y="3472069"/>
                  <a:pt x="278295" y="3538330"/>
                </a:cubicBezTo>
                <a:cubicBezTo>
                  <a:pt x="253394" y="3596717"/>
                  <a:pt x="360464" y="3649726"/>
                  <a:pt x="331304" y="3697356"/>
                </a:cubicBezTo>
                <a:cubicBezTo>
                  <a:pt x="314276" y="3730772"/>
                  <a:pt x="331304" y="3785704"/>
                  <a:pt x="331304" y="3829878"/>
                </a:cubicBezTo>
                <a:lnTo>
                  <a:pt x="278295" y="3988904"/>
                </a:lnTo>
                <a:lnTo>
                  <a:pt x="278295" y="4147930"/>
                </a:lnTo>
                <a:lnTo>
                  <a:pt x="291548" y="4373217"/>
                </a:lnTo>
                <a:lnTo>
                  <a:pt x="331304" y="4426226"/>
                </a:lnTo>
                <a:lnTo>
                  <a:pt x="424069" y="4452730"/>
                </a:lnTo>
                <a:lnTo>
                  <a:pt x="834887" y="4492487"/>
                </a:lnTo>
                <a:lnTo>
                  <a:pt x="1086678" y="4479234"/>
                </a:lnTo>
                <a:lnTo>
                  <a:pt x="1325217" y="4505739"/>
                </a:lnTo>
                <a:lnTo>
                  <a:pt x="1364974" y="4518991"/>
                </a:lnTo>
                <a:lnTo>
                  <a:pt x="1417982" y="4161182"/>
                </a:lnTo>
                <a:lnTo>
                  <a:pt x="1378226" y="4055165"/>
                </a:lnTo>
                <a:lnTo>
                  <a:pt x="1417982" y="3962400"/>
                </a:lnTo>
                <a:lnTo>
                  <a:pt x="1338469" y="3843130"/>
                </a:lnTo>
                <a:lnTo>
                  <a:pt x="1311965" y="3617843"/>
                </a:lnTo>
                <a:lnTo>
                  <a:pt x="1325217" y="3511826"/>
                </a:lnTo>
                <a:lnTo>
                  <a:pt x="1325217" y="3286539"/>
                </a:lnTo>
                <a:cubicBezTo>
                  <a:pt x="1325217" y="3207026"/>
                  <a:pt x="1278310" y="3123280"/>
                  <a:pt x="1325217" y="3048000"/>
                </a:cubicBezTo>
                <a:cubicBezTo>
                  <a:pt x="1322828" y="2982428"/>
                  <a:pt x="1250077" y="2933791"/>
                  <a:pt x="1227585" y="2876686"/>
                </a:cubicBezTo>
                <a:cubicBezTo>
                  <a:pt x="1277482" y="2819858"/>
                  <a:pt x="1245783" y="2786689"/>
                  <a:pt x="1225318" y="2751028"/>
                </a:cubicBezTo>
                <a:cubicBezTo>
                  <a:pt x="1296041" y="2734478"/>
                  <a:pt x="1230772" y="2706223"/>
                  <a:pt x="1251237" y="2668506"/>
                </a:cubicBezTo>
                <a:cubicBezTo>
                  <a:pt x="1279364" y="2622293"/>
                  <a:pt x="1283641" y="2604716"/>
                  <a:pt x="1288314" y="2511937"/>
                </a:cubicBezTo>
                <a:cubicBezTo>
                  <a:pt x="1243839" y="2441259"/>
                  <a:pt x="1276626" y="2376556"/>
                  <a:pt x="1258956" y="2305878"/>
                </a:cubicBezTo>
                <a:lnTo>
                  <a:pt x="1245704" y="2146852"/>
                </a:lnTo>
                <a:lnTo>
                  <a:pt x="1272209" y="2040834"/>
                </a:lnTo>
                <a:lnTo>
                  <a:pt x="1258956" y="1881808"/>
                </a:lnTo>
                <a:lnTo>
                  <a:pt x="1205948" y="1722782"/>
                </a:lnTo>
                <a:lnTo>
                  <a:pt x="1205948" y="1457739"/>
                </a:lnTo>
                <a:lnTo>
                  <a:pt x="1179443" y="1258956"/>
                </a:lnTo>
                <a:lnTo>
                  <a:pt x="1152939" y="1086678"/>
                </a:lnTo>
                <a:lnTo>
                  <a:pt x="1166191" y="848139"/>
                </a:lnTo>
                <a:lnTo>
                  <a:pt x="1152939" y="675860"/>
                </a:lnTo>
                <a:lnTo>
                  <a:pt x="1113182" y="437321"/>
                </a:lnTo>
                <a:lnTo>
                  <a:pt x="1099930" y="291547"/>
                </a:lnTo>
                <a:lnTo>
                  <a:pt x="1152939" y="92765"/>
                </a:lnTo>
                <a:lnTo>
                  <a:pt x="1139687" y="0"/>
                </a:lnTo>
                <a:lnTo>
                  <a:pt x="848139" y="53008"/>
                </a:lnTo>
                <a:lnTo>
                  <a:pt x="278295" y="39756"/>
                </a:lnTo>
                <a:lnTo>
                  <a:pt x="53009" y="106017"/>
                </a:lnTo>
                <a:close/>
              </a:path>
            </a:pathLst>
          </a:custGeom>
          <a:solidFill>
            <a:srgbClr val="43627E"/>
          </a:solidFill>
          <a:ln w="28575"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E011F89-D92E-D6BF-6464-3AEC8A433405}"/>
              </a:ext>
            </a:extLst>
          </p:cNvPr>
          <p:cNvGrpSpPr/>
          <p:nvPr/>
        </p:nvGrpSpPr>
        <p:grpSpPr>
          <a:xfrm rot="-5220000">
            <a:off x="7460761" y="2880438"/>
            <a:ext cx="1932746" cy="1117099"/>
            <a:chOff x="1657932" y="4247536"/>
            <a:chExt cx="1561987" cy="63418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2625698-5365-A5D9-6057-6814FD8FA04A}"/>
                </a:ext>
              </a:extLst>
            </p:cNvPr>
            <p:cNvSpPr/>
            <p:nvPr/>
          </p:nvSpPr>
          <p:spPr>
            <a:xfrm>
              <a:off x="2236623" y="4486415"/>
              <a:ext cx="983296" cy="385204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  <a:gd name="connsiteX0" fmla="*/ 162232 w 1212717"/>
                <a:gd name="connsiteY0" fmla="*/ 0 h 689564"/>
                <a:gd name="connsiteX1" fmla="*/ 88490 w 1212717"/>
                <a:gd name="connsiteY1" fmla="*/ 147484 h 689564"/>
                <a:gd name="connsiteX2" fmla="*/ 88490 w 1212717"/>
                <a:gd name="connsiteY2" fmla="*/ 147484 h 689564"/>
                <a:gd name="connsiteX3" fmla="*/ 44245 w 1212717"/>
                <a:gd name="connsiteY3" fmla="*/ 353962 h 689564"/>
                <a:gd name="connsiteX4" fmla="*/ 0 w 1212717"/>
                <a:gd name="connsiteY4" fmla="*/ 575187 h 689564"/>
                <a:gd name="connsiteX5" fmla="*/ 973393 w 1212717"/>
                <a:gd name="connsiteY5" fmla="*/ 619433 h 689564"/>
                <a:gd name="connsiteX6" fmla="*/ 1212717 w 1212717"/>
                <a:gd name="connsiteY6" fmla="*/ 689564 h 689564"/>
                <a:gd name="connsiteX7" fmla="*/ 1165122 w 1212717"/>
                <a:gd name="connsiteY7" fmla="*/ 575187 h 689564"/>
                <a:gd name="connsiteX8" fmla="*/ 1165122 w 1212717"/>
                <a:gd name="connsiteY8" fmla="*/ 412955 h 689564"/>
                <a:gd name="connsiteX9" fmla="*/ 1165122 w 1212717"/>
                <a:gd name="connsiteY9" fmla="*/ 221226 h 689564"/>
                <a:gd name="connsiteX10" fmla="*/ 1194619 w 1212717"/>
                <a:gd name="connsiteY10" fmla="*/ 147484 h 689564"/>
                <a:gd name="connsiteX11" fmla="*/ 1047135 w 1212717"/>
                <a:gd name="connsiteY11" fmla="*/ 117987 h 689564"/>
                <a:gd name="connsiteX12" fmla="*/ 796412 w 1212717"/>
                <a:gd name="connsiteY12" fmla="*/ 73742 h 689564"/>
                <a:gd name="connsiteX13" fmla="*/ 457200 w 1212717"/>
                <a:gd name="connsiteY13" fmla="*/ 88491 h 689564"/>
                <a:gd name="connsiteX14" fmla="*/ 191729 w 1212717"/>
                <a:gd name="connsiteY14" fmla="*/ 44245 h 689564"/>
                <a:gd name="connsiteX15" fmla="*/ 162232 w 1212717"/>
                <a:gd name="connsiteY15" fmla="*/ 0 h 689564"/>
                <a:gd name="connsiteX0" fmla="*/ 162232 w 1207396"/>
                <a:gd name="connsiteY0" fmla="*/ 0 h 619844"/>
                <a:gd name="connsiteX1" fmla="*/ 88490 w 1207396"/>
                <a:gd name="connsiteY1" fmla="*/ 147484 h 619844"/>
                <a:gd name="connsiteX2" fmla="*/ 88490 w 1207396"/>
                <a:gd name="connsiteY2" fmla="*/ 147484 h 619844"/>
                <a:gd name="connsiteX3" fmla="*/ 44245 w 1207396"/>
                <a:gd name="connsiteY3" fmla="*/ 353962 h 619844"/>
                <a:gd name="connsiteX4" fmla="*/ 0 w 1207396"/>
                <a:gd name="connsiteY4" fmla="*/ 575187 h 619844"/>
                <a:gd name="connsiteX5" fmla="*/ 973393 w 1207396"/>
                <a:gd name="connsiteY5" fmla="*/ 619433 h 619844"/>
                <a:gd name="connsiteX6" fmla="*/ 1207396 w 1207396"/>
                <a:gd name="connsiteY6" fmla="*/ 548031 h 619844"/>
                <a:gd name="connsiteX7" fmla="*/ 1165122 w 1207396"/>
                <a:gd name="connsiteY7" fmla="*/ 575187 h 619844"/>
                <a:gd name="connsiteX8" fmla="*/ 1165122 w 1207396"/>
                <a:gd name="connsiteY8" fmla="*/ 412955 h 619844"/>
                <a:gd name="connsiteX9" fmla="*/ 1165122 w 1207396"/>
                <a:gd name="connsiteY9" fmla="*/ 221226 h 619844"/>
                <a:gd name="connsiteX10" fmla="*/ 1194619 w 1207396"/>
                <a:gd name="connsiteY10" fmla="*/ 147484 h 619844"/>
                <a:gd name="connsiteX11" fmla="*/ 1047135 w 1207396"/>
                <a:gd name="connsiteY11" fmla="*/ 117987 h 619844"/>
                <a:gd name="connsiteX12" fmla="*/ 796412 w 1207396"/>
                <a:gd name="connsiteY12" fmla="*/ 73742 h 619844"/>
                <a:gd name="connsiteX13" fmla="*/ 457200 w 1207396"/>
                <a:gd name="connsiteY13" fmla="*/ 88491 h 619844"/>
                <a:gd name="connsiteX14" fmla="*/ 191729 w 1207396"/>
                <a:gd name="connsiteY14" fmla="*/ 44245 h 619844"/>
                <a:gd name="connsiteX15" fmla="*/ 162232 w 1207396"/>
                <a:gd name="connsiteY15" fmla="*/ 0 h 61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07396" h="619844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cubicBezTo>
                    <a:pt x="324464" y="589936"/>
                    <a:pt x="772160" y="623959"/>
                    <a:pt x="973393" y="619433"/>
                  </a:cubicBezTo>
                  <a:cubicBezTo>
                    <a:pt x="1174626" y="614907"/>
                    <a:pt x="1127621" y="524654"/>
                    <a:pt x="1207396" y="548031"/>
                  </a:cubicBez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EFB6FA0-438A-FBCA-D066-AB89BE6E9F7B}"/>
                </a:ext>
              </a:extLst>
            </p:cNvPr>
            <p:cNvSpPr/>
            <p:nvPr/>
          </p:nvSpPr>
          <p:spPr>
            <a:xfrm>
              <a:off x="1657932" y="4247536"/>
              <a:ext cx="1297858" cy="634181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97858" h="634181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lnTo>
                    <a:pt x="973393" y="619433"/>
                  </a:lnTo>
                  <a:lnTo>
                    <a:pt x="1297858" y="634181"/>
                  </a:ln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chemeClr val="bg1">
                    <a:lumMod val="50000"/>
                  </a:schemeClr>
                </a:gs>
                <a:gs pos="25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77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DE69F87-A17B-7834-6263-932EFF584DDA}"/>
              </a:ext>
            </a:extLst>
          </p:cNvPr>
          <p:cNvSpPr txBox="1"/>
          <p:nvPr/>
        </p:nvSpPr>
        <p:spPr>
          <a:xfrm>
            <a:off x="214722" y="3091998"/>
            <a:ext cx="653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1CBB9B-4582-4429-DBAC-730CDB3A3875}"/>
              </a:ext>
            </a:extLst>
          </p:cNvPr>
          <p:cNvSpPr txBox="1"/>
          <p:nvPr/>
        </p:nvSpPr>
        <p:spPr>
          <a:xfrm rot="60000">
            <a:off x="1136466" y="3194976"/>
            <a:ext cx="668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3200" b="1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Using the IF function </a:t>
            </a:r>
            <a:endParaRPr lang="en-US" sz="3200" b="1" dirty="0">
              <a:solidFill>
                <a:prstClr val="white"/>
              </a:solidFill>
              <a:latin typeface="MV Boli" panose="02000500030200090000" pitchFamily="2" charset="0"/>
              <a:ea typeface="Open Sans" panose="020B0606030504020204" pitchFamily="34" charset="0"/>
              <a:cs typeface="MV Boli" panose="02000500030200090000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2FEAC0A-4AC8-9162-3E32-890E514AF971}"/>
              </a:ext>
            </a:extLst>
          </p:cNvPr>
          <p:cNvGrpSpPr/>
          <p:nvPr/>
        </p:nvGrpSpPr>
        <p:grpSpPr>
          <a:xfrm>
            <a:off x="9129928" y="10625023"/>
            <a:ext cx="3062072" cy="548112"/>
            <a:chOff x="8151095" y="218152"/>
            <a:chExt cx="3845427" cy="68672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726401A-A3B0-AEB7-BF85-2D2E22F33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51095" y="218152"/>
              <a:ext cx="3810478" cy="686723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865EB16-46EE-0B9E-5FEB-DA3D8D1C3584}"/>
                </a:ext>
              </a:extLst>
            </p:cNvPr>
            <p:cNvSpPr/>
            <p:nvPr/>
          </p:nvSpPr>
          <p:spPr>
            <a:xfrm>
              <a:off x="11942522" y="733425"/>
              <a:ext cx="54000" cy="171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3192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B4506C-92E4-D850-C841-CEC67C96A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61" y="580627"/>
            <a:ext cx="9688277" cy="569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811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DDE737-50A7-4CFA-FC49-375408275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509" y="549040"/>
            <a:ext cx="4601217" cy="685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9D2A3B-B0FC-F90F-07F4-5BE731956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59" y="1830511"/>
            <a:ext cx="3096057" cy="35914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1F6654-9C32-2693-083A-80F38E0D6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2372" y="1605374"/>
            <a:ext cx="4010585" cy="11145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CC28A7-5559-C4FD-9415-ECC091D0AA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3706" y="3153148"/>
            <a:ext cx="4105848" cy="11526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76D2A6-4E86-DD34-1E0F-7E151BAD47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0554" y="4637903"/>
            <a:ext cx="4277322" cy="1209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CA3861-2EE2-8734-DFE0-48C028E51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8840" y="4642467"/>
            <a:ext cx="2029108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967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28FBFB-665D-7045-2CA7-483848171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967" y="613969"/>
            <a:ext cx="9612066" cy="563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743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emo - Free computer icons">
            <a:extLst>
              <a:ext uri="{FF2B5EF4-FFF2-40B4-BE49-F238E27FC236}">
                <a16:creationId xmlns:a16="http://schemas.microsoft.com/office/drawing/2014/main" id="{93EEA3AC-B5C9-B068-D603-16BECA95C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33" y="645782"/>
            <a:ext cx="2572732" cy="257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E12E21E-AEB5-3FA8-105F-39C3904A55F7}"/>
              </a:ext>
            </a:extLst>
          </p:cNvPr>
          <p:cNvSpPr/>
          <p:nvPr/>
        </p:nvSpPr>
        <p:spPr>
          <a:xfrm>
            <a:off x="3627529" y="923200"/>
            <a:ext cx="5171608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Demo 7 </a:t>
            </a:r>
            <a:r>
              <a:rPr lang="en-US" sz="9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68474C-8130-1E6D-41E5-312E6F1C6DEB}"/>
              </a:ext>
            </a:extLst>
          </p:cNvPr>
          <p:cNvSpPr/>
          <p:nvPr/>
        </p:nvSpPr>
        <p:spPr>
          <a:xfrm>
            <a:off x="777976" y="3218514"/>
            <a:ext cx="1063605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Nested IF and IFS Functions</a:t>
            </a:r>
          </a:p>
        </p:txBody>
      </p:sp>
    </p:spTree>
    <p:extLst>
      <p:ext uri="{BB962C8B-B14F-4D97-AF65-F5344CB8AC3E}">
        <p14:creationId xmlns:p14="http://schemas.microsoft.com/office/powerpoint/2010/main" val="469241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8E15C4-1EF5-7C5F-9E20-517A0C4D6F53}"/>
              </a:ext>
            </a:extLst>
          </p:cNvPr>
          <p:cNvSpPr txBox="1"/>
          <p:nvPr/>
        </p:nvSpPr>
        <p:spPr>
          <a:xfrm>
            <a:off x="1030941" y="1123849"/>
            <a:ext cx="9368118" cy="3387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3200" b="1" dirty="0">
                <a:solidFill>
                  <a:srgbClr val="000000"/>
                </a:solidFill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Question 7-2</a:t>
            </a:r>
          </a:p>
          <a:p>
            <a:pPr>
              <a:lnSpc>
                <a:spcPct val="107000"/>
              </a:lnSpc>
              <a:spcBef>
                <a:spcPts val="200"/>
              </a:spcBef>
            </a:pPr>
            <a:endParaRPr lang="en-US" sz="3200" b="1" dirty="0">
              <a:solidFill>
                <a:srgbClr val="000000"/>
              </a:solidFill>
              <a:effectLst/>
              <a:latin typeface="Arial Nova" panose="020B05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 have created a nested </a:t>
            </a:r>
            <a:r>
              <a:rPr lang="en-US" sz="2400" b="1" dirty="0"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IF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formula using three </a:t>
            </a:r>
            <a:r>
              <a:rPr lang="en-US" sz="2400" b="1" dirty="0"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IF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functions. How many closing parentheses do you need at the end of the formula?</a:t>
            </a:r>
          </a:p>
          <a:p>
            <a:pPr lvl="1"/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+mj-lt"/>
              <a:buAutoNum type="alphaUcPeriod"/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One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Two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Three</a:t>
            </a:r>
          </a:p>
        </p:txBody>
      </p:sp>
      <p:pic>
        <p:nvPicPr>
          <p:cNvPr id="2050" name="Picture 2" descr="What is a good question? | Dragonfly Training">
            <a:extLst>
              <a:ext uri="{FF2B5EF4-FFF2-40B4-BE49-F238E27FC236}">
                <a16:creationId xmlns:a16="http://schemas.microsoft.com/office/drawing/2014/main" id="{2F67936F-EF2E-848A-A7EA-0227DAEA9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229" y="62755"/>
            <a:ext cx="1982861" cy="198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791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Small person and word ANSWER. Stock Photo by ©rukanoga 26677269">
            <a:extLst>
              <a:ext uri="{FF2B5EF4-FFF2-40B4-BE49-F238E27FC236}">
                <a16:creationId xmlns:a16="http://schemas.microsoft.com/office/drawing/2014/main" id="{0FC589E5-BBAD-FAD9-A844-12938E550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577" y="7462"/>
            <a:ext cx="1936423" cy="193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2321D1-A479-8AEE-3FDF-ED77F9ED9E10}"/>
              </a:ext>
            </a:extLst>
          </p:cNvPr>
          <p:cNvSpPr txBox="1"/>
          <p:nvPr/>
        </p:nvSpPr>
        <p:spPr>
          <a:xfrm>
            <a:off x="1030941" y="1123849"/>
            <a:ext cx="9368118" cy="3387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3200" b="1" dirty="0">
                <a:solidFill>
                  <a:srgbClr val="000000"/>
                </a:solidFill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Question 7-2</a:t>
            </a:r>
          </a:p>
          <a:p>
            <a:pPr>
              <a:lnSpc>
                <a:spcPct val="107000"/>
              </a:lnSpc>
              <a:spcBef>
                <a:spcPts val="200"/>
              </a:spcBef>
            </a:pPr>
            <a:endParaRPr lang="en-US" sz="3200" b="1" dirty="0">
              <a:solidFill>
                <a:srgbClr val="000000"/>
              </a:solidFill>
              <a:effectLst/>
              <a:latin typeface="Arial Nova" panose="020B05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 have created a nested </a:t>
            </a:r>
            <a:r>
              <a:rPr lang="en-US" sz="2400" b="1" dirty="0"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IF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formula using three </a:t>
            </a:r>
            <a:r>
              <a:rPr lang="en-US" sz="2400" b="1" dirty="0"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IF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functions. How many closing parentheses do you need at the end of the formula?</a:t>
            </a:r>
          </a:p>
          <a:p>
            <a:pPr lvl="1"/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+mj-lt"/>
              <a:buAutoNum type="alphaUcPeriod"/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One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Two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sz="24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Three</a:t>
            </a:r>
          </a:p>
        </p:txBody>
      </p:sp>
    </p:spTree>
    <p:extLst>
      <p:ext uri="{BB962C8B-B14F-4D97-AF65-F5344CB8AC3E}">
        <p14:creationId xmlns:p14="http://schemas.microsoft.com/office/powerpoint/2010/main" val="1753064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0841C04-F96A-5799-ACEC-F8CD302EA764}"/>
              </a:ext>
            </a:extLst>
          </p:cNvPr>
          <p:cNvSpPr/>
          <p:nvPr/>
        </p:nvSpPr>
        <p:spPr>
          <a:xfrm rot="-5220000">
            <a:off x="3118153" y="-656989"/>
            <a:ext cx="1791582" cy="8433916"/>
          </a:xfrm>
          <a:custGeom>
            <a:avLst/>
            <a:gdLst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51791 w 1417982"/>
              <a:gd name="connsiteY18" fmla="*/ 3193774 h 4518991"/>
              <a:gd name="connsiteX19" fmla="*/ 265043 w 1417982"/>
              <a:gd name="connsiteY19" fmla="*/ 3339547 h 4518991"/>
              <a:gd name="connsiteX20" fmla="*/ 278295 w 1417982"/>
              <a:gd name="connsiteY20" fmla="*/ 3538330 h 4518991"/>
              <a:gd name="connsiteX21" fmla="*/ 331304 w 1417982"/>
              <a:gd name="connsiteY21" fmla="*/ 3697356 h 4518991"/>
              <a:gd name="connsiteX22" fmla="*/ 331304 w 1417982"/>
              <a:gd name="connsiteY22" fmla="*/ 3829878 h 4518991"/>
              <a:gd name="connsiteX23" fmla="*/ 278295 w 1417982"/>
              <a:gd name="connsiteY23" fmla="*/ 3988904 h 4518991"/>
              <a:gd name="connsiteX24" fmla="*/ 278295 w 1417982"/>
              <a:gd name="connsiteY24" fmla="*/ 4147930 h 4518991"/>
              <a:gd name="connsiteX25" fmla="*/ 291548 w 1417982"/>
              <a:gd name="connsiteY25" fmla="*/ 4373217 h 4518991"/>
              <a:gd name="connsiteX26" fmla="*/ 331304 w 1417982"/>
              <a:gd name="connsiteY26" fmla="*/ 4426226 h 4518991"/>
              <a:gd name="connsiteX27" fmla="*/ 424069 w 1417982"/>
              <a:gd name="connsiteY27" fmla="*/ 4452730 h 4518991"/>
              <a:gd name="connsiteX28" fmla="*/ 834887 w 1417982"/>
              <a:gd name="connsiteY28" fmla="*/ 4492487 h 4518991"/>
              <a:gd name="connsiteX29" fmla="*/ 1086678 w 1417982"/>
              <a:gd name="connsiteY29" fmla="*/ 4479234 h 4518991"/>
              <a:gd name="connsiteX30" fmla="*/ 1325217 w 1417982"/>
              <a:gd name="connsiteY30" fmla="*/ 4505739 h 4518991"/>
              <a:gd name="connsiteX31" fmla="*/ 1364974 w 1417982"/>
              <a:gd name="connsiteY31" fmla="*/ 4518991 h 4518991"/>
              <a:gd name="connsiteX32" fmla="*/ 1417982 w 1417982"/>
              <a:gd name="connsiteY32" fmla="*/ 4161182 h 4518991"/>
              <a:gd name="connsiteX33" fmla="*/ 1378226 w 1417982"/>
              <a:gd name="connsiteY33" fmla="*/ 4055165 h 4518991"/>
              <a:gd name="connsiteX34" fmla="*/ 1417982 w 1417982"/>
              <a:gd name="connsiteY34" fmla="*/ 3962400 h 4518991"/>
              <a:gd name="connsiteX35" fmla="*/ 1338469 w 1417982"/>
              <a:gd name="connsiteY35" fmla="*/ 3843130 h 4518991"/>
              <a:gd name="connsiteX36" fmla="*/ 1311965 w 1417982"/>
              <a:gd name="connsiteY36" fmla="*/ 3617843 h 4518991"/>
              <a:gd name="connsiteX37" fmla="*/ 1325217 w 1417982"/>
              <a:gd name="connsiteY37" fmla="*/ 3511826 h 4518991"/>
              <a:gd name="connsiteX38" fmla="*/ 1325217 w 1417982"/>
              <a:gd name="connsiteY38" fmla="*/ 3286539 h 4518991"/>
              <a:gd name="connsiteX39" fmla="*/ 1325217 w 1417982"/>
              <a:gd name="connsiteY39" fmla="*/ 3048000 h 4518991"/>
              <a:gd name="connsiteX40" fmla="*/ 1166191 w 1417982"/>
              <a:gd name="connsiteY40" fmla="*/ 2769704 h 4518991"/>
              <a:gd name="connsiteX41" fmla="*/ 1311965 w 1417982"/>
              <a:gd name="connsiteY41" fmla="*/ 2517913 h 4518991"/>
              <a:gd name="connsiteX42" fmla="*/ 1258956 w 1417982"/>
              <a:gd name="connsiteY42" fmla="*/ 2305878 h 4518991"/>
              <a:gd name="connsiteX43" fmla="*/ 1245704 w 1417982"/>
              <a:gd name="connsiteY43" fmla="*/ 2146852 h 4518991"/>
              <a:gd name="connsiteX44" fmla="*/ 1272209 w 1417982"/>
              <a:gd name="connsiteY44" fmla="*/ 2040834 h 4518991"/>
              <a:gd name="connsiteX45" fmla="*/ 1258956 w 1417982"/>
              <a:gd name="connsiteY45" fmla="*/ 1881808 h 4518991"/>
              <a:gd name="connsiteX46" fmla="*/ 1205948 w 1417982"/>
              <a:gd name="connsiteY46" fmla="*/ 1722782 h 4518991"/>
              <a:gd name="connsiteX47" fmla="*/ 1205948 w 1417982"/>
              <a:gd name="connsiteY47" fmla="*/ 1457739 h 4518991"/>
              <a:gd name="connsiteX48" fmla="*/ 1179443 w 1417982"/>
              <a:gd name="connsiteY48" fmla="*/ 1258956 h 4518991"/>
              <a:gd name="connsiteX49" fmla="*/ 1152939 w 1417982"/>
              <a:gd name="connsiteY49" fmla="*/ 1086678 h 4518991"/>
              <a:gd name="connsiteX50" fmla="*/ 1166191 w 1417982"/>
              <a:gd name="connsiteY50" fmla="*/ 848139 h 4518991"/>
              <a:gd name="connsiteX51" fmla="*/ 1152939 w 1417982"/>
              <a:gd name="connsiteY51" fmla="*/ 675860 h 4518991"/>
              <a:gd name="connsiteX52" fmla="*/ 1113182 w 1417982"/>
              <a:gd name="connsiteY52" fmla="*/ 437321 h 4518991"/>
              <a:gd name="connsiteX53" fmla="*/ 1099930 w 1417982"/>
              <a:gd name="connsiteY53" fmla="*/ 291547 h 4518991"/>
              <a:gd name="connsiteX54" fmla="*/ 1152939 w 1417982"/>
              <a:gd name="connsiteY54" fmla="*/ 92765 h 4518991"/>
              <a:gd name="connsiteX55" fmla="*/ 1139687 w 1417982"/>
              <a:gd name="connsiteY55" fmla="*/ 0 h 4518991"/>
              <a:gd name="connsiteX56" fmla="*/ 848139 w 1417982"/>
              <a:gd name="connsiteY56" fmla="*/ 53008 h 4518991"/>
              <a:gd name="connsiteX57" fmla="*/ 278295 w 1417982"/>
              <a:gd name="connsiteY57" fmla="*/ 39756 h 4518991"/>
              <a:gd name="connsiteX58" fmla="*/ 53009 w 1417982"/>
              <a:gd name="connsiteY58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62271 w 1417982"/>
              <a:gd name="connsiteY18" fmla="*/ 3034266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309100 w 1417982"/>
              <a:gd name="connsiteY18" fmla="*/ 3039645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227585 w 1417982"/>
              <a:gd name="connsiteY43" fmla="*/ 2656553 h 4518991"/>
              <a:gd name="connsiteX44" fmla="*/ 1311965 w 1417982"/>
              <a:gd name="connsiteY44" fmla="*/ 2517913 h 4518991"/>
              <a:gd name="connsiteX45" fmla="*/ 1258956 w 1417982"/>
              <a:gd name="connsiteY45" fmla="*/ 2305878 h 4518991"/>
              <a:gd name="connsiteX46" fmla="*/ 1245704 w 1417982"/>
              <a:gd name="connsiteY46" fmla="*/ 2146852 h 4518991"/>
              <a:gd name="connsiteX47" fmla="*/ 1272209 w 1417982"/>
              <a:gd name="connsiteY47" fmla="*/ 2040834 h 4518991"/>
              <a:gd name="connsiteX48" fmla="*/ 1258956 w 1417982"/>
              <a:gd name="connsiteY48" fmla="*/ 1881808 h 4518991"/>
              <a:gd name="connsiteX49" fmla="*/ 1205948 w 1417982"/>
              <a:gd name="connsiteY49" fmla="*/ 1722782 h 4518991"/>
              <a:gd name="connsiteX50" fmla="*/ 1205948 w 1417982"/>
              <a:gd name="connsiteY50" fmla="*/ 1457739 h 4518991"/>
              <a:gd name="connsiteX51" fmla="*/ 1179443 w 1417982"/>
              <a:gd name="connsiteY51" fmla="*/ 1258956 h 4518991"/>
              <a:gd name="connsiteX52" fmla="*/ 1152939 w 1417982"/>
              <a:gd name="connsiteY52" fmla="*/ 1086678 h 4518991"/>
              <a:gd name="connsiteX53" fmla="*/ 1166191 w 1417982"/>
              <a:gd name="connsiteY53" fmla="*/ 848139 h 4518991"/>
              <a:gd name="connsiteX54" fmla="*/ 1152939 w 1417982"/>
              <a:gd name="connsiteY54" fmla="*/ 675860 h 4518991"/>
              <a:gd name="connsiteX55" fmla="*/ 1113182 w 1417982"/>
              <a:gd name="connsiteY55" fmla="*/ 437321 h 4518991"/>
              <a:gd name="connsiteX56" fmla="*/ 1099930 w 1417982"/>
              <a:gd name="connsiteY56" fmla="*/ 291547 h 4518991"/>
              <a:gd name="connsiteX57" fmla="*/ 1152939 w 1417982"/>
              <a:gd name="connsiteY57" fmla="*/ 92765 h 4518991"/>
              <a:gd name="connsiteX58" fmla="*/ 1139687 w 1417982"/>
              <a:gd name="connsiteY58" fmla="*/ 0 h 4518991"/>
              <a:gd name="connsiteX59" fmla="*/ 848139 w 1417982"/>
              <a:gd name="connsiteY59" fmla="*/ 53008 h 4518991"/>
              <a:gd name="connsiteX60" fmla="*/ 278295 w 1417982"/>
              <a:gd name="connsiteY60" fmla="*/ 39756 h 4518991"/>
              <a:gd name="connsiteX61" fmla="*/ 53009 w 1417982"/>
              <a:gd name="connsiteY61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06398 w 1417982"/>
              <a:gd name="connsiteY43" fmla="*/ 27570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417982" h="4518991">
                <a:moveTo>
                  <a:pt x="53009" y="106017"/>
                </a:moveTo>
                <a:lnTo>
                  <a:pt x="0" y="357808"/>
                </a:lnTo>
                <a:lnTo>
                  <a:pt x="159026" y="516834"/>
                </a:lnTo>
                <a:lnTo>
                  <a:pt x="66261" y="583095"/>
                </a:lnTo>
                <a:lnTo>
                  <a:pt x="79513" y="622852"/>
                </a:lnTo>
                <a:lnTo>
                  <a:pt x="185530" y="728869"/>
                </a:lnTo>
                <a:lnTo>
                  <a:pt x="212035" y="861391"/>
                </a:lnTo>
                <a:lnTo>
                  <a:pt x="159026" y="1020417"/>
                </a:lnTo>
                <a:lnTo>
                  <a:pt x="225287" y="1139687"/>
                </a:lnTo>
                <a:lnTo>
                  <a:pt x="238539" y="1338469"/>
                </a:lnTo>
                <a:cubicBezTo>
                  <a:pt x="210783" y="1465274"/>
                  <a:pt x="220870" y="1568174"/>
                  <a:pt x="212035" y="1683026"/>
                </a:cubicBezTo>
                <a:lnTo>
                  <a:pt x="212035" y="1828800"/>
                </a:lnTo>
                <a:lnTo>
                  <a:pt x="278295" y="1987826"/>
                </a:lnTo>
                <a:lnTo>
                  <a:pt x="278295" y="2120347"/>
                </a:lnTo>
                <a:lnTo>
                  <a:pt x="251791" y="2252869"/>
                </a:lnTo>
                <a:lnTo>
                  <a:pt x="251791" y="2398643"/>
                </a:lnTo>
                <a:lnTo>
                  <a:pt x="251791" y="2597426"/>
                </a:lnTo>
                <a:lnTo>
                  <a:pt x="279299" y="2759946"/>
                </a:lnTo>
                <a:cubicBezTo>
                  <a:pt x="245067" y="2801033"/>
                  <a:pt x="287465" y="2863634"/>
                  <a:pt x="291548" y="2915478"/>
                </a:cubicBezTo>
                <a:lnTo>
                  <a:pt x="309100" y="3039645"/>
                </a:lnTo>
                <a:cubicBezTo>
                  <a:pt x="264454" y="3085642"/>
                  <a:pt x="270894" y="3142398"/>
                  <a:pt x="251791" y="3193774"/>
                </a:cubicBezTo>
                <a:cubicBezTo>
                  <a:pt x="294522" y="3231607"/>
                  <a:pt x="260626" y="3290956"/>
                  <a:pt x="265043" y="3339547"/>
                </a:cubicBezTo>
                <a:cubicBezTo>
                  <a:pt x="231145" y="3400429"/>
                  <a:pt x="273878" y="3472069"/>
                  <a:pt x="278295" y="3538330"/>
                </a:cubicBezTo>
                <a:cubicBezTo>
                  <a:pt x="253394" y="3596717"/>
                  <a:pt x="360464" y="3649726"/>
                  <a:pt x="331304" y="3697356"/>
                </a:cubicBezTo>
                <a:cubicBezTo>
                  <a:pt x="314276" y="3730772"/>
                  <a:pt x="331304" y="3785704"/>
                  <a:pt x="331304" y="3829878"/>
                </a:cubicBezTo>
                <a:lnTo>
                  <a:pt x="278295" y="3988904"/>
                </a:lnTo>
                <a:lnTo>
                  <a:pt x="278295" y="4147930"/>
                </a:lnTo>
                <a:lnTo>
                  <a:pt x="291548" y="4373217"/>
                </a:lnTo>
                <a:lnTo>
                  <a:pt x="331304" y="4426226"/>
                </a:lnTo>
                <a:lnTo>
                  <a:pt x="424069" y="4452730"/>
                </a:lnTo>
                <a:lnTo>
                  <a:pt x="834887" y="4492487"/>
                </a:lnTo>
                <a:lnTo>
                  <a:pt x="1086678" y="4479234"/>
                </a:lnTo>
                <a:lnTo>
                  <a:pt x="1325217" y="4505739"/>
                </a:lnTo>
                <a:lnTo>
                  <a:pt x="1364974" y="4518991"/>
                </a:lnTo>
                <a:lnTo>
                  <a:pt x="1417982" y="4161182"/>
                </a:lnTo>
                <a:lnTo>
                  <a:pt x="1378226" y="4055165"/>
                </a:lnTo>
                <a:lnTo>
                  <a:pt x="1417982" y="3962400"/>
                </a:lnTo>
                <a:lnTo>
                  <a:pt x="1338469" y="3843130"/>
                </a:lnTo>
                <a:lnTo>
                  <a:pt x="1311965" y="3617843"/>
                </a:lnTo>
                <a:lnTo>
                  <a:pt x="1325217" y="3511826"/>
                </a:lnTo>
                <a:lnTo>
                  <a:pt x="1325217" y="3286539"/>
                </a:lnTo>
                <a:cubicBezTo>
                  <a:pt x="1325217" y="3207026"/>
                  <a:pt x="1278310" y="3123280"/>
                  <a:pt x="1325217" y="3048000"/>
                </a:cubicBezTo>
                <a:cubicBezTo>
                  <a:pt x="1322828" y="2982428"/>
                  <a:pt x="1250077" y="2933791"/>
                  <a:pt x="1227585" y="2876686"/>
                </a:cubicBezTo>
                <a:cubicBezTo>
                  <a:pt x="1277482" y="2819858"/>
                  <a:pt x="1245783" y="2786689"/>
                  <a:pt x="1225318" y="2751028"/>
                </a:cubicBezTo>
                <a:cubicBezTo>
                  <a:pt x="1296041" y="2734478"/>
                  <a:pt x="1230772" y="2706223"/>
                  <a:pt x="1251237" y="2668506"/>
                </a:cubicBezTo>
                <a:cubicBezTo>
                  <a:pt x="1279364" y="2622293"/>
                  <a:pt x="1283641" y="2604716"/>
                  <a:pt x="1288314" y="2511937"/>
                </a:cubicBezTo>
                <a:cubicBezTo>
                  <a:pt x="1243839" y="2441259"/>
                  <a:pt x="1276626" y="2376556"/>
                  <a:pt x="1258956" y="2305878"/>
                </a:cubicBezTo>
                <a:lnTo>
                  <a:pt x="1245704" y="2146852"/>
                </a:lnTo>
                <a:lnTo>
                  <a:pt x="1272209" y="2040834"/>
                </a:lnTo>
                <a:lnTo>
                  <a:pt x="1258956" y="1881808"/>
                </a:lnTo>
                <a:lnTo>
                  <a:pt x="1205948" y="1722782"/>
                </a:lnTo>
                <a:lnTo>
                  <a:pt x="1205948" y="1457739"/>
                </a:lnTo>
                <a:lnTo>
                  <a:pt x="1179443" y="1258956"/>
                </a:lnTo>
                <a:lnTo>
                  <a:pt x="1152939" y="1086678"/>
                </a:lnTo>
                <a:lnTo>
                  <a:pt x="1166191" y="848139"/>
                </a:lnTo>
                <a:lnTo>
                  <a:pt x="1152939" y="675860"/>
                </a:lnTo>
                <a:lnTo>
                  <a:pt x="1113182" y="437321"/>
                </a:lnTo>
                <a:lnTo>
                  <a:pt x="1099930" y="291547"/>
                </a:lnTo>
                <a:lnTo>
                  <a:pt x="1152939" y="92765"/>
                </a:lnTo>
                <a:lnTo>
                  <a:pt x="1139687" y="0"/>
                </a:lnTo>
                <a:lnTo>
                  <a:pt x="848139" y="53008"/>
                </a:lnTo>
                <a:lnTo>
                  <a:pt x="278295" y="39756"/>
                </a:lnTo>
                <a:lnTo>
                  <a:pt x="53009" y="106017"/>
                </a:lnTo>
                <a:close/>
              </a:path>
            </a:pathLst>
          </a:custGeom>
          <a:solidFill>
            <a:srgbClr val="002060"/>
          </a:solidFill>
          <a:ln w="28575"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E011F89-D92E-D6BF-6464-3AEC8A433405}"/>
              </a:ext>
            </a:extLst>
          </p:cNvPr>
          <p:cNvGrpSpPr/>
          <p:nvPr/>
        </p:nvGrpSpPr>
        <p:grpSpPr>
          <a:xfrm rot="-5220000">
            <a:off x="7460761" y="2880438"/>
            <a:ext cx="1932746" cy="1117099"/>
            <a:chOff x="1657932" y="4247536"/>
            <a:chExt cx="1561987" cy="63418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2625698-5365-A5D9-6057-6814FD8FA04A}"/>
                </a:ext>
              </a:extLst>
            </p:cNvPr>
            <p:cNvSpPr/>
            <p:nvPr/>
          </p:nvSpPr>
          <p:spPr>
            <a:xfrm>
              <a:off x="2236623" y="4486415"/>
              <a:ext cx="983296" cy="385204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  <a:gd name="connsiteX0" fmla="*/ 162232 w 1212717"/>
                <a:gd name="connsiteY0" fmla="*/ 0 h 689564"/>
                <a:gd name="connsiteX1" fmla="*/ 88490 w 1212717"/>
                <a:gd name="connsiteY1" fmla="*/ 147484 h 689564"/>
                <a:gd name="connsiteX2" fmla="*/ 88490 w 1212717"/>
                <a:gd name="connsiteY2" fmla="*/ 147484 h 689564"/>
                <a:gd name="connsiteX3" fmla="*/ 44245 w 1212717"/>
                <a:gd name="connsiteY3" fmla="*/ 353962 h 689564"/>
                <a:gd name="connsiteX4" fmla="*/ 0 w 1212717"/>
                <a:gd name="connsiteY4" fmla="*/ 575187 h 689564"/>
                <a:gd name="connsiteX5" fmla="*/ 973393 w 1212717"/>
                <a:gd name="connsiteY5" fmla="*/ 619433 h 689564"/>
                <a:gd name="connsiteX6" fmla="*/ 1212717 w 1212717"/>
                <a:gd name="connsiteY6" fmla="*/ 689564 h 689564"/>
                <a:gd name="connsiteX7" fmla="*/ 1165122 w 1212717"/>
                <a:gd name="connsiteY7" fmla="*/ 575187 h 689564"/>
                <a:gd name="connsiteX8" fmla="*/ 1165122 w 1212717"/>
                <a:gd name="connsiteY8" fmla="*/ 412955 h 689564"/>
                <a:gd name="connsiteX9" fmla="*/ 1165122 w 1212717"/>
                <a:gd name="connsiteY9" fmla="*/ 221226 h 689564"/>
                <a:gd name="connsiteX10" fmla="*/ 1194619 w 1212717"/>
                <a:gd name="connsiteY10" fmla="*/ 147484 h 689564"/>
                <a:gd name="connsiteX11" fmla="*/ 1047135 w 1212717"/>
                <a:gd name="connsiteY11" fmla="*/ 117987 h 689564"/>
                <a:gd name="connsiteX12" fmla="*/ 796412 w 1212717"/>
                <a:gd name="connsiteY12" fmla="*/ 73742 h 689564"/>
                <a:gd name="connsiteX13" fmla="*/ 457200 w 1212717"/>
                <a:gd name="connsiteY13" fmla="*/ 88491 h 689564"/>
                <a:gd name="connsiteX14" fmla="*/ 191729 w 1212717"/>
                <a:gd name="connsiteY14" fmla="*/ 44245 h 689564"/>
                <a:gd name="connsiteX15" fmla="*/ 162232 w 1212717"/>
                <a:gd name="connsiteY15" fmla="*/ 0 h 689564"/>
                <a:gd name="connsiteX0" fmla="*/ 162232 w 1207396"/>
                <a:gd name="connsiteY0" fmla="*/ 0 h 619844"/>
                <a:gd name="connsiteX1" fmla="*/ 88490 w 1207396"/>
                <a:gd name="connsiteY1" fmla="*/ 147484 h 619844"/>
                <a:gd name="connsiteX2" fmla="*/ 88490 w 1207396"/>
                <a:gd name="connsiteY2" fmla="*/ 147484 h 619844"/>
                <a:gd name="connsiteX3" fmla="*/ 44245 w 1207396"/>
                <a:gd name="connsiteY3" fmla="*/ 353962 h 619844"/>
                <a:gd name="connsiteX4" fmla="*/ 0 w 1207396"/>
                <a:gd name="connsiteY4" fmla="*/ 575187 h 619844"/>
                <a:gd name="connsiteX5" fmla="*/ 973393 w 1207396"/>
                <a:gd name="connsiteY5" fmla="*/ 619433 h 619844"/>
                <a:gd name="connsiteX6" fmla="*/ 1207396 w 1207396"/>
                <a:gd name="connsiteY6" fmla="*/ 548031 h 619844"/>
                <a:gd name="connsiteX7" fmla="*/ 1165122 w 1207396"/>
                <a:gd name="connsiteY7" fmla="*/ 575187 h 619844"/>
                <a:gd name="connsiteX8" fmla="*/ 1165122 w 1207396"/>
                <a:gd name="connsiteY8" fmla="*/ 412955 h 619844"/>
                <a:gd name="connsiteX9" fmla="*/ 1165122 w 1207396"/>
                <a:gd name="connsiteY9" fmla="*/ 221226 h 619844"/>
                <a:gd name="connsiteX10" fmla="*/ 1194619 w 1207396"/>
                <a:gd name="connsiteY10" fmla="*/ 147484 h 619844"/>
                <a:gd name="connsiteX11" fmla="*/ 1047135 w 1207396"/>
                <a:gd name="connsiteY11" fmla="*/ 117987 h 619844"/>
                <a:gd name="connsiteX12" fmla="*/ 796412 w 1207396"/>
                <a:gd name="connsiteY12" fmla="*/ 73742 h 619844"/>
                <a:gd name="connsiteX13" fmla="*/ 457200 w 1207396"/>
                <a:gd name="connsiteY13" fmla="*/ 88491 h 619844"/>
                <a:gd name="connsiteX14" fmla="*/ 191729 w 1207396"/>
                <a:gd name="connsiteY14" fmla="*/ 44245 h 619844"/>
                <a:gd name="connsiteX15" fmla="*/ 162232 w 1207396"/>
                <a:gd name="connsiteY15" fmla="*/ 0 h 61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07396" h="619844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cubicBezTo>
                    <a:pt x="324464" y="589936"/>
                    <a:pt x="772160" y="623959"/>
                    <a:pt x="973393" y="619433"/>
                  </a:cubicBezTo>
                  <a:cubicBezTo>
                    <a:pt x="1174626" y="614907"/>
                    <a:pt x="1127621" y="524654"/>
                    <a:pt x="1207396" y="548031"/>
                  </a:cubicBez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EFB6FA0-438A-FBCA-D066-AB89BE6E9F7B}"/>
                </a:ext>
              </a:extLst>
            </p:cNvPr>
            <p:cNvSpPr/>
            <p:nvPr/>
          </p:nvSpPr>
          <p:spPr>
            <a:xfrm>
              <a:off x="1657932" y="4247536"/>
              <a:ext cx="1297858" cy="634181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97858" h="634181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lnTo>
                    <a:pt x="973393" y="619433"/>
                  </a:lnTo>
                  <a:lnTo>
                    <a:pt x="1297858" y="634181"/>
                  </a:ln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chemeClr val="bg1">
                    <a:lumMod val="50000"/>
                  </a:schemeClr>
                </a:gs>
                <a:gs pos="25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77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DE69F87-A17B-7834-6263-932EFF584DDA}"/>
              </a:ext>
            </a:extLst>
          </p:cNvPr>
          <p:cNvSpPr txBox="1"/>
          <p:nvPr/>
        </p:nvSpPr>
        <p:spPr>
          <a:xfrm>
            <a:off x="214722" y="3091998"/>
            <a:ext cx="653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1CBB9B-4582-4429-DBAC-730CDB3A3875}"/>
              </a:ext>
            </a:extLst>
          </p:cNvPr>
          <p:cNvSpPr txBox="1"/>
          <p:nvPr/>
        </p:nvSpPr>
        <p:spPr>
          <a:xfrm rot="60000">
            <a:off x="1136466" y="3194976"/>
            <a:ext cx="668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3200" b="1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</a:t>
            </a:r>
            <a:r>
              <a:rPr lang="en-US" sz="3200" b="1" dirty="0" err="1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</a:t>
            </a:r>
            <a:r>
              <a:rPr lang="en-US" sz="3200" b="1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OR Functions</a:t>
            </a:r>
            <a:endParaRPr lang="en-US" sz="3200" b="1" dirty="0">
              <a:solidFill>
                <a:prstClr val="white"/>
              </a:solidFill>
              <a:latin typeface="MV Boli" panose="02000500030200090000" pitchFamily="2" charset="0"/>
              <a:ea typeface="Open Sans" panose="020B0606030504020204" pitchFamily="34" charset="0"/>
              <a:cs typeface="MV Boli" panose="02000500030200090000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2FEAC0A-4AC8-9162-3E32-890E514AF971}"/>
              </a:ext>
            </a:extLst>
          </p:cNvPr>
          <p:cNvGrpSpPr/>
          <p:nvPr/>
        </p:nvGrpSpPr>
        <p:grpSpPr>
          <a:xfrm>
            <a:off x="9129928" y="10625023"/>
            <a:ext cx="3062072" cy="548112"/>
            <a:chOff x="8151095" y="218152"/>
            <a:chExt cx="3845427" cy="68672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726401A-A3B0-AEB7-BF85-2D2E22F33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51095" y="218152"/>
              <a:ext cx="3810478" cy="686723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865EB16-46EE-0B9E-5FEB-DA3D8D1C3584}"/>
                </a:ext>
              </a:extLst>
            </p:cNvPr>
            <p:cNvSpPr/>
            <p:nvPr/>
          </p:nvSpPr>
          <p:spPr>
            <a:xfrm>
              <a:off x="11942522" y="733425"/>
              <a:ext cx="54000" cy="171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4831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/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orksheet with AND formula in progress and help message displayed.">
            <a:extLst>
              <a:ext uri="{FF2B5EF4-FFF2-40B4-BE49-F238E27FC236}">
                <a16:creationId xmlns:a16="http://schemas.microsoft.com/office/drawing/2014/main" id="{12B83885-1763-305D-96E5-AD64D02BC0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74" y="865988"/>
            <a:ext cx="9785022" cy="550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Worksheet with AND formula in D2 with multiple tests and TRUE result.">
            <a:extLst>
              <a:ext uri="{FF2B5EF4-FFF2-40B4-BE49-F238E27FC236}">
                <a16:creationId xmlns:a16="http://schemas.microsoft.com/office/drawing/2014/main" id="{7AFAE609-D471-96B0-B5BE-7A869D413F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74" y="865988"/>
            <a:ext cx="9785022" cy="550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Worksheet with AND formula in D2 with multiple tests and FALSE result.">
            <a:extLst>
              <a:ext uri="{FF2B5EF4-FFF2-40B4-BE49-F238E27FC236}">
                <a16:creationId xmlns:a16="http://schemas.microsoft.com/office/drawing/2014/main" id="{F871F83E-24B8-7E11-E9CD-549C042544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74" y="865988"/>
            <a:ext cx="9785022" cy="55040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5CE601-B4E7-FD4E-6C5C-653BC7406646}"/>
              </a:ext>
            </a:extLst>
          </p:cNvPr>
          <p:cNvSpPr txBox="1"/>
          <p:nvPr/>
        </p:nvSpPr>
        <p:spPr>
          <a:xfrm>
            <a:off x="507894" y="227994"/>
            <a:ext cx="6094428" cy="519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2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</a:p>
        </p:txBody>
      </p:sp>
    </p:spTree>
    <p:extLst>
      <p:ext uri="{BB962C8B-B14F-4D97-AF65-F5344CB8AC3E}">
        <p14:creationId xmlns:p14="http://schemas.microsoft.com/office/powerpoint/2010/main" val="2828180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orksheet with OR formula in D2 with multiple tests and TRUE result.">
            <a:extLst>
              <a:ext uri="{FF2B5EF4-FFF2-40B4-BE49-F238E27FC236}">
                <a16:creationId xmlns:a16="http://schemas.microsoft.com/office/drawing/2014/main" id="{F809EE30-DACB-D2CF-9604-D8ABDCB318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469" y="1102939"/>
            <a:ext cx="9469087" cy="5326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Worksheet with OR formula in D2 with multiple tests and FALSE result.">
            <a:extLst>
              <a:ext uri="{FF2B5EF4-FFF2-40B4-BE49-F238E27FC236}">
                <a16:creationId xmlns:a16="http://schemas.microsoft.com/office/drawing/2014/main" id="{E0AD9E4D-5493-BA41-E854-2DF0C28996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469" y="1102939"/>
            <a:ext cx="9469086" cy="532636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0C653B-0053-454C-147A-7C8878106F72}"/>
              </a:ext>
            </a:extLst>
          </p:cNvPr>
          <p:cNvSpPr txBox="1"/>
          <p:nvPr/>
        </p:nvSpPr>
        <p:spPr>
          <a:xfrm>
            <a:off x="555028" y="414900"/>
            <a:ext cx="6094428" cy="519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2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2404946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19645B-9B46-E092-C278-D7CBD1E4B040}"/>
              </a:ext>
            </a:extLst>
          </p:cNvPr>
          <p:cNvSpPr txBox="1"/>
          <p:nvPr/>
        </p:nvSpPr>
        <p:spPr>
          <a:xfrm>
            <a:off x="555028" y="414900"/>
            <a:ext cx="6094428" cy="519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2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 used with IF</a:t>
            </a:r>
          </a:p>
        </p:txBody>
      </p:sp>
      <p:pic>
        <p:nvPicPr>
          <p:cNvPr id="4" name="Picture 3" descr="Worksheet with nested AND in IF function to test for multiple criteria.">
            <a:extLst>
              <a:ext uri="{FF2B5EF4-FFF2-40B4-BE49-F238E27FC236}">
                <a16:creationId xmlns:a16="http://schemas.microsoft.com/office/drawing/2014/main" id="{B96EC3D0-02DD-F933-62D3-C0B7990896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964" y="1195912"/>
            <a:ext cx="9469086" cy="53263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1721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1CE5D4-5A33-7377-C824-249DA5565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9" y="75732"/>
            <a:ext cx="11984122" cy="670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6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0841C04-F96A-5799-ACEC-F8CD302EA764}"/>
              </a:ext>
            </a:extLst>
          </p:cNvPr>
          <p:cNvSpPr/>
          <p:nvPr/>
        </p:nvSpPr>
        <p:spPr>
          <a:xfrm rot="-5220000">
            <a:off x="3118153" y="-656989"/>
            <a:ext cx="1791582" cy="8433916"/>
          </a:xfrm>
          <a:custGeom>
            <a:avLst/>
            <a:gdLst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51791 w 1417982"/>
              <a:gd name="connsiteY18" fmla="*/ 3193774 h 4518991"/>
              <a:gd name="connsiteX19" fmla="*/ 265043 w 1417982"/>
              <a:gd name="connsiteY19" fmla="*/ 3339547 h 4518991"/>
              <a:gd name="connsiteX20" fmla="*/ 278295 w 1417982"/>
              <a:gd name="connsiteY20" fmla="*/ 3538330 h 4518991"/>
              <a:gd name="connsiteX21" fmla="*/ 331304 w 1417982"/>
              <a:gd name="connsiteY21" fmla="*/ 3697356 h 4518991"/>
              <a:gd name="connsiteX22" fmla="*/ 331304 w 1417982"/>
              <a:gd name="connsiteY22" fmla="*/ 3829878 h 4518991"/>
              <a:gd name="connsiteX23" fmla="*/ 278295 w 1417982"/>
              <a:gd name="connsiteY23" fmla="*/ 3988904 h 4518991"/>
              <a:gd name="connsiteX24" fmla="*/ 278295 w 1417982"/>
              <a:gd name="connsiteY24" fmla="*/ 4147930 h 4518991"/>
              <a:gd name="connsiteX25" fmla="*/ 291548 w 1417982"/>
              <a:gd name="connsiteY25" fmla="*/ 4373217 h 4518991"/>
              <a:gd name="connsiteX26" fmla="*/ 331304 w 1417982"/>
              <a:gd name="connsiteY26" fmla="*/ 4426226 h 4518991"/>
              <a:gd name="connsiteX27" fmla="*/ 424069 w 1417982"/>
              <a:gd name="connsiteY27" fmla="*/ 4452730 h 4518991"/>
              <a:gd name="connsiteX28" fmla="*/ 834887 w 1417982"/>
              <a:gd name="connsiteY28" fmla="*/ 4492487 h 4518991"/>
              <a:gd name="connsiteX29" fmla="*/ 1086678 w 1417982"/>
              <a:gd name="connsiteY29" fmla="*/ 4479234 h 4518991"/>
              <a:gd name="connsiteX30" fmla="*/ 1325217 w 1417982"/>
              <a:gd name="connsiteY30" fmla="*/ 4505739 h 4518991"/>
              <a:gd name="connsiteX31" fmla="*/ 1364974 w 1417982"/>
              <a:gd name="connsiteY31" fmla="*/ 4518991 h 4518991"/>
              <a:gd name="connsiteX32" fmla="*/ 1417982 w 1417982"/>
              <a:gd name="connsiteY32" fmla="*/ 4161182 h 4518991"/>
              <a:gd name="connsiteX33" fmla="*/ 1378226 w 1417982"/>
              <a:gd name="connsiteY33" fmla="*/ 4055165 h 4518991"/>
              <a:gd name="connsiteX34" fmla="*/ 1417982 w 1417982"/>
              <a:gd name="connsiteY34" fmla="*/ 3962400 h 4518991"/>
              <a:gd name="connsiteX35" fmla="*/ 1338469 w 1417982"/>
              <a:gd name="connsiteY35" fmla="*/ 3843130 h 4518991"/>
              <a:gd name="connsiteX36" fmla="*/ 1311965 w 1417982"/>
              <a:gd name="connsiteY36" fmla="*/ 3617843 h 4518991"/>
              <a:gd name="connsiteX37" fmla="*/ 1325217 w 1417982"/>
              <a:gd name="connsiteY37" fmla="*/ 3511826 h 4518991"/>
              <a:gd name="connsiteX38" fmla="*/ 1325217 w 1417982"/>
              <a:gd name="connsiteY38" fmla="*/ 3286539 h 4518991"/>
              <a:gd name="connsiteX39" fmla="*/ 1325217 w 1417982"/>
              <a:gd name="connsiteY39" fmla="*/ 3048000 h 4518991"/>
              <a:gd name="connsiteX40" fmla="*/ 1166191 w 1417982"/>
              <a:gd name="connsiteY40" fmla="*/ 2769704 h 4518991"/>
              <a:gd name="connsiteX41" fmla="*/ 1311965 w 1417982"/>
              <a:gd name="connsiteY41" fmla="*/ 2517913 h 4518991"/>
              <a:gd name="connsiteX42" fmla="*/ 1258956 w 1417982"/>
              <a:gd name="connsiteY42" fmla="*/ 2305878 h 4518991"/>
              <a:gd name="connsiteX43" fmla="*/ 1245704 w 1417982"/>
              <a:gd name="connsiteY43" fmla="*/ 2146852 h 4518991"/>
              <a:gd name="connsiteX44" fmla="*/ 1272209 w 1417982"/>
              <a:gd name="connsiteY44" fmla="*/ 2040834 h 4518991"/>
              <a:gd name="connsiteX45" fmla="*/ 1258956 w 1417982"/>
              <a:gd name="connsiteY45" fmla="*/ 1881808 h 4518991"/>
              <a:gd name="connsiteX46" fmla="*/ 1205948 w 1417982"/>
              <a:gd name="connsiteY46" fmla="*/ 1722782 h 4518991"/>
              <a:gd name="connsiteX47" fmla="*/ 1205948 w 1417982"/>
              <a:gd name="connsiteY47" fmla="*/ 1457739 h 4518991"/>
              <a:gd name="connsiteX48" fmla="*/ 1179443 w 1417982"/>
              <a:gd name="connsiteY48" fmla="*/ 1258956 h 4518991"/>
              <a:gd name="connsiteX49" fmla="*/ 1152939 w 1417982"/>
              <a:gd name="connsiteY49" fmla="*/ 1086678 h 4518991"/>
              <a:gd name="connsiteX50" fmla="*/ 1166191 w 1417982"/>
              <a:gd name="connsiteY50" fmla="*/ 848139 h 4518991"/>
              <a:gd name="connsiteX51" fmla="*/ 1152939 w 1417982"/>
              <a:gd name="connsiteY51" fmla="*/ 675860 h 4518991"/>
              <a:gd name="connsiteX52" fmla="*/ 1113182 w 1417982"/>
              <a:gd name="connsiteY52" fmla="*/ 437321 h 4518991"/>
              <a:gd name="connsiteX53" fmla="*/ 1099930 w 1417982"/>
              <a:gd name="connsiteY53" fmla="*/ 291547 h 4518991"/>
              <a:gd name="connsiteX54" fmla="*/ 1152939 w 1417982"/>
              <a:gd name="connsiteY54" fmla="*/ 92765 h 4518991"/>
              <a:gd name="connsiteX55" fmla="*/ 1139687 w 1417982"/>
              <a:gd name="connsiteY55" fmla="*/ 0 h 4518991"/>
              <a:gd name="connsiteX56" fmla="*/ 848139 w 1417982"/>
              <a:gd name="connsiteY56" fmla="*/ 53008 h 4518991"/>
              <a:gd name="connsiteX57" fmla="*/ 278295 w 1417982"/>
              <a:gd name="connsiteY57" fmla="*/ 39756 h 4518991"/>
              <a:gd name="connsiteX58" fmla="*/ 53009 w 1417982"/>
              <a:gd name="connsiteY58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62271 w 1417982"/>
              <a:gd name="connsiteY18" fmla="*/ 3034266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309100 w 1417982"/>
              <a:gd name="connsiteY18" fmla="*/ 3039645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227585 w 1417982"/>
              <a:gd name="connsiteY43" fmla="*/ 2656553 h 4518991"/>
              <a:gd name="connsiteX44" fmla="*/ 1311965 w 1417982"/>
              <a:gd name="connsiteY44" fmla="*/ 2517913 h 4518991"/>
              <a:gd name="connsiteX45" fmla="*/ 1258956 w 1417982"/>
              <a:gd name="connsiteY45" fmla="*/ 2305878 h 4518991"/>
              <a:gd name="connsiteX46" fmla="*/ 1245704 w 1417982"/>
              <a:gd name="connsiteY46" fmla="*/ 2146852 h 4518991"/>
              <a:gd name="connsiteX47" fmla="*/ 1272209 w 1417982"/>
              <a:gd name="connsiteY47" fmla="*/ 2040834 h 4518991"/>
              <a:gd name="connsiteX48" fmla="*/ 1258956 w 1417982"/>
              <a:gd name="connsiteY48" fmla="*/ 1881808 h 4518991"/>
              <a:gd name="connsiteX49" fmla="*/ 1205948 w 1417982"/>
              <a:gd name="connsiteY49" fmla="*/ 1722782 h 4518991"/>
              <a:gd name="connsiteX50" fmla="*/ 1205948 w 1417982"/>
              <a:gd name="connsiteY50" fmla="*/ 1457739 h 4518991"/>
              <a:gd name="connsiteX51" fmla="*/ 1179443 w 1417982"/>
              <a:gd name="connsiteY51" fmla="*/ 1258956 h 4518991"/>
              <a:gd name="connsiteX52" fmla="*/ 1152939 w 1417982"/>
              <a:gd name="connsiteY52" fmla="*/ 1086678 h 4518991"/>
              <a:gd name="connsiteX53" fmla="*/ 1166191 w 1417982"/>
              <a:gd name="connsiteY53" fmla="*/ 848139 h 4518991"/>
              <a:gd name="connsiteX54" fmla="*/ 1152939 w 1417982"/>
              <a:gd name="connsiteY54" fmla="*/ 675860 h 4518991"/>
              <a:gd name="connsiteX55" fmla="*/ 1113182 w 1417982"/>
              <a:gd name="connsiteY55" fmla="*/ 437321 h 4518991"/>
              <a:gd name="connsiteX56" fmla="*/ 1099930 w 1417982"/>
              <a:gd name="connsiteY56" fmla="*/ 291547 h 4518991"/>
              <a:gd name="connsiteX57" fmla="*/ 1152939 w 1417982"/>
              <a:gd name="connsiteY57" fmla="*/ 92765 h 4518991"/>
              <a:gd name="connsiteX58" fmla="*/ 1139687 w 1417982"/>
              <a:gd name="connsiteY58" fmla="*/ 0 h 4518991"/>
              <a:gd name="connsiteX59" fmla="*/ 848139 w 1417982"/>
              <a:gd name="connsiteY59" fmla="*/ 53008 h 4518991"/>
              <a:gd name="connsiteX60" fmla="*/ 278295 w 1417982"/>
              <a:gd name="connsiteY60" fmla="*/ 39756 h 4518991"/>
              <a:gd name="connsiteX61" fmla="*/ 53009 w 1417982"/>
              <a:gd name="connsiteY61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06398 w 1417982"/>
              <a:gd name="connsiteY43" fmla="*/ 27570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417982" h="4518991">
                <a:moveTo>
                  <a:pt x="53009" y="106017"/>
                </a:moveTo>
                <a:lnTo>
                  <a:pt x="0" y="357808"/>
                </a:lnTo>
                <a:lnTo>
                  <a:pt x="159026" y="516834"/>
                </a:lnTo>
                <a:lnTo>
                  <a:pt x="66261" y="583095"/>
                </a:lnTo>
                <a:lnTo>
                  <a:pt x="79513" y="622852"/>
                </a:lnTo>
                <a:lnTo>
                  <a:pt x="185530" y="728869"/>
                </a:lnTo>
                <a:lnTo>
                  <a:pt x="212035" y="861391"/>
                </a:lnTo>
                <a:lnTo>
                  <a:pt x="159026" y="1020417"/>
                </a:lnTo>
                <a:lnTo>
                  <a:pt x="225287" y="1139687"/>
                </a:lnTo>
                <a:lnTo>
                  <a:pt x="238539" y="1338469"/>
                </a:lnTo>
                <a:cubicBezTo>
                  <a:pt x="210783" y="1465274"/>
                  <a:pt x="220870" y="1568174"/>
                  <a:pt x="212035" y="1683026"/>
                </a:cubicBezTo>
                <a:lnTo>
                  <a:pt x="212035" y="1828800"/>
                </a:lnTo>
                <a:lnTo>
                  <a:pt x="278295" y="1987826"/>
                </a:lnTo>
                <a:lnTo>
                  <a:pt x="278295" y="2120347"/>
                </a:lnTo>
                <a:lnTo>
                  <a:pt x="251791" y="2252869"/>
                </a:lnTo>
                <a:lnTo>
                  <a:pt x="251791" y="2398643"/>
                </a:lnTo>
                <a:lnTo>
                  <a:pt x="251791" y="2597426"/>
                </a:lnTo>
                <a:lnTo>
                  <a:pt x="279299" y="2759946"/>
                </a:lnTo>
                <a:cubicBezTo>
                  <a:pt x="245067" y="2801033"/>
                  <a:pt x="287465" y="2863634"/>
                  <a:pt x="291548" y="2915478"/>
                </a:cubicBezTo>
                <a:lnTo>
                  <a:pt x="309100" y="3039645"/>
                </a:lnTo>
                <a:cubicBezTo>
                  <a:pt x="264454" y="3085642"/>
                  <a:pt x="270894" y="3142398"/>
                  <a:pt x="251791" y="3193774"/>
                </a:cubicBezTo>
                <a:cubicBezTo>
                  <a:pt x="294522" y="3231607"/>
                  <a:pt x="260626" y="3290956"/>
                  <a:pt x="265043" y="3339547"/>
                </a:cubicBezTo>
                <a:cubicBezTo>
                  <a:pt x="231145" y="3400429"/>
                  <a:pt x="273878" y="3472069"/>
                  <a:pt x="278295" y="3538330"/>
                </a:cubicBezTo>
                <a:cubicBezTo>
                  <a:pt x="253394" y="3596717"/>
                  <a:pt x="360464" y="3649726"/>
                  <a:pt x="331304" y="3697356"/>
                </a:cubicBezTo>
                <a:cubicBezTo>
                  <a:pt x="314276" y="3730772"/>
                  <a:pt x="331304" y="3785704"/>
                  <a:pt x="331304" y="3829878"/>
                </a:cubicBezTo>
                <a:lnTo>
                  <a:pt x="278295" y="3988904"/>
                </a:lnTo>
                <a:lnTo>
                  <a:pt x="278295" y="4147930"/>
                </a:lnTo>
                <a:lnTo>
                  <a:pt x="291548" y="4373217"/>
                </a:lnTo>
                <a:lnTo>
                  <a:pt x="331304" y="4426226"/>
                </a:lnTo>
                <a:lnTo>
                  <a:pt x="424069" y="4452730"/>
                </a:lnTo>
                <a:lnTo>
                  <a:pt x="834887" y="4492487"/>
                </a:lnTo>
                <a:lnTo>
                  <a:pt x="1086678" y="4479234"/>
                </a:lnTo>
                <a:lnTo>
                  <a:pt x="1325217" y="4505739"/>
                </a:lnTo>
                <a:lnTo>
                  <a:pt x="1364974" y="4518991"/>
                </a:lnTo>
                <a:lnTo>
                  <a:pt x="1417982" y="4161182"/>
                </a:lnTo>
                <a:lnTo>
                  <a:pt x="1378226" y="4055165"/>
                </a:lnTo>
                <a:lnTo>
                  <a:pt x="1417982" y="3962400"/>
                </a:lnTo>
                <a:lnTo>
                  <a:pt x="1338469" y="3843130"/>
                </a:lnTo>
                <a:lnTo>
                  <a:pt x="1311965" y="3617843"/>
                </a:lnTo>
                <a:lnTo>
                  <a:pt x="1325217" y="3511826"/>
                </a:lnTo>
                <a:lnTo>
                  <a:pt x="1325217" y="3286539"/>
                </a:lnTo>
                <a:cubicBezTo>
                  <a:pt x="1325217" y="3207026"/>
                  <a:pt x="1278310" y="3123280"/>
                  <a:pt x="1325217" y="3048000"/>
                </a:cubicBezTo>
                <a:cubicBezTo>
                  <a:pt x="1322828" y="2982428"/>
                  <a:pt x="1250077" y="2933791"/>
                  <a:pt x="1227585" y="2876686"/>
                </a:cubicBezTo>
                <a:cubicBezTo>
                  <a:pt x="1277482" y="2819858"/>
                  <a:pt x="1245783" y="2786689"/>
                  <a:pt x="1225318" y="2751028"/>
                </a:cubicBezTo>
                <a:cubicBezTo>
                  <a:pt x="1296041" y="2734478"/>
                  <a:pt x="1230772" y="2706223"/>
                  <a:pt x="1251237" y="2668506"/>
                </a:cubicBezTo>
                <a:cubicBezTo>
                  <a:pt x="1279364" y="2622293"/>
                  <a:pt x="1283641" y="2604716"/>
                  <a:pt x="1288314" y="2511937"/>
                </a:cubicBezTo>
                <a:cubicBezTo>
                  <a:pt x="1243839" y="2441259"/>
                  <a:pt x="1276626" y="2376556"/>
                  <a:pt x="1258956" y="2305878"/>
                </a:cubicBezTo>
                <a:lnTo>
                  <a:pt x="1245704" y="2146852"/>
                </a:lnTo>
                <a:lnTo>
                  <a:pt x="1272209" y="2040834"/>
                </a:lnTo>
                <a:lnTo>
                  <a:pt x="1258956" y="1881808"/>
                </a:lnTo>
                <a:lnTo>
                  <a:pt x="1205948" y="1722782"/>
                </a:lnTo>
                <a:lnTo>
                  <a:pt x="1205948" y="1457739"/>
                </a:lnTo>
                <a:lnTo>
                  <a:pt x="1179443" y="1258956"/>
                </a:lnTo>
                <a:lnTo>
                  <a:pt x="1152939" y="1086678"/>
                </a:lnTo>
                <a:lnTo>
                  <a:pt x="1166191" y="848139"/>
                </a:lnTo>
                <a:lnTo>
                  <a:pt x="1152939" y="675860"/>
                </a:lnTo>
                <a:lnTo>
                  <a:pt x="1113182" y="437321"/>
                </a:lnTo>
                <a:lnTo>
                  <a:pt x="1099930" y="291547"/>
                </a:lnTo>
                <a:lnTo>
                  <a:pt x="1152939" y="92765"/>
                </a:lnTo>
                <a:lnTo>
                  <a:pt x="1139687" y="0"/>
                </a:lnTo>
                <a:lnTo>
                  <a:pt x="848139" y="53008"/>
                </a:lnTo>
                <a:lnTo>
                  <a:pt x="278295" y="39756"/>
                </a:lnTo>
                <a:lnTo>
                  <a:pt x="53009" y="106017"/>
                </a:lnTo>
                <a:close/>
              </a:path>
            </a:pathLst>
          </a:custGeom>
          <a:solidFill>
            <a:srgbClr val="002060"/>
          </a:solidFill>
          <a:ln w="28575"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E011F89-D92E-D6BF-6464-3AEC8A433405}"/>
              </a:ext>
            </a:extLst>
          </p:cNvPr>
          <p:cNvGrpSpPr/>
          <p:nvPr/>
        </p:nvGrpSpPr>
        <p:grpSpPr>
          <a:xfrm rot="-5220000">
            <a:off x="7460761" y="2880438"/>
            <a:ext cx="1932746" cy="1117099"/>
            <a:chOff x="1657932" y="4247536"/>
            <a:chExt cx="1561987" cy="63418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2625698-5365-A5D9-6057-6814FD8FA04A}"/>
                </a:ext>
              </a:extLst>
            </p:cNvPr>
            <p:cNvSpPr/>
            <p:nvPr/>
          </p:nvSpPr>
          <p:spPr>
            <a:xfrm>
              <a:off x="2236623" y="4486415"/>
              <a:ext cx="983296" cy="385204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  <a:gd name="connsiteX0" fmla="*/ 162232 w 1212717"/>
                <a:gd name="connsiteY0" fmla="*/ 0 h 689564"/>
                <a:gd name="connsiteX1" fmla="*/ 88490 w 1212717"/>
                <a:gd name="connsiteY1" fmla="*/ 147484 h 689564"/>
                <a:gd name="connsiteX2" fmla="*/ 88490 w 1212717"/>
                <a:gd name="connsiteY2" fmla="*/ 147484 h 689564"/>
                <a:gd name="connsiteX3" fmla="*/ 44245 w 1212717"/>
                <a:gd name="connsiteY3" fmla="*/ 353962 h 689564"/>
                <a:gd name="connsiteX4" fmla="*/ 0 w 1212717"/>
                <a:gd name="connsiteY4" fmla="*/ 575187 h 689564"/>
                <a:gd name="connsiteX5" fmla="*/ 973393 w 1212717"/>
                <a:gd name="connsiteY5" fmla="*/ 619433 h 689564"/>
                <a:gd name="connsiteX6" fmla="*/ 1212717 w 1212717"/>
                <a:gd name="connsiteY6" fmla="*/ 689564 h 689564"/>
                <a:gd name="connsiteX7" fmla="*/ 1165122 w 1212717"/>
                <a:gd name="connsiteY7" fmla="*/ 575187 h 689564"/>
                <a:gd name="connsiteX8" fmla="*/ 1165122 w 1212717"/>
                <a:gd name="connsiteY8" fmla="*/ 412955 h 689564"/>
                <a:gd name="connsiteX9" fmla="*/ 1165122 w 1212717"/>
                <a:gd name="connsiteY9" fmla="*/ 221226 h 689564"/>
                <a:gd name="connsiteX10" fmla="*/ 1194619 w 1212717"/>
                <a:gd name="connsiteY10" fmla="*/ 147484 h 689564"/>
                <a:gd name="connsiteX11" fmla="*/ 1047135 w 1212717"/>
                <a:gd name="connsiteY11" fmla="*/ 117987 h 689564"/>
                <a:gd name="connsiteX12" fmla="*/ 796412 w 1212717"/>
                <a:gd name="connsiteY12" fmla="*/ 73742 h 689564"/>
                <a:gd name="connsiteX13" fmla="*/ 457200 w 1212717"/>
                <a:gd name="connsiteY13" fmla="*/ 88491 h 689564"/>
                <a:gd name="connsiteX14" fmla="*/ 191729 w 1212717"/>
                <a:gd name="connsiteY14" fmla="*/ 44245 h 689564"/>
                <a:gd name="connsiteX15" fmla="*/ 162232 w 1212717"/>
                <a:gd name="connsiteY15" fmla="*/ 0 h 689564"/>
                <a:gd name="connsiteX0" fmla="*/ 162232 w 1207396"/>
                <a:gd name="connsiteY0" fmla="*/ 0 h 619844"/>
                <a:gd name="connsiteX1" fmla="*/ 88490 w 1207396"/>
                <a:gd name="connsiteY1" fmla="*/ 147484 h 619844"/>
                <a:gd name="connsiteX2" fmla="*/ 88490 w 1207396"/>
                <a:gd name="connsiteY2" fmla="*/ 147484 h 619844"/>
                <a:gd name="connsiteX3" fmla="*/ 44245 w 1207396"/>
                <a:gd name="connsiteY3" fmla="*/ 353962 h 619844"/>
                <a:gd name="connsiteX4" fmla="*/ 0 w 1207396"/>
                <a:gd name="connsiteY4" fmla="*/ 575187 h 619844"/>
                <a:gd name="connsiteX5" fmla="*/ 973393 w 1207396"/>
                <a:gd name="connsiteY5" fmla="*/ 619433 h 619844"/>
                <a:gd name="connsiteX6" fmla="*/ 1207396 w 1207396"/>
                <a:gd name="connsiteY6" fmla="*/ 548031 h 619844"/>
                <a:gd name="connsiteX7" fmla="*/ 1165122 w 1207396"/>
                <a:gd name="connsiteY7" fmla="*/ 575187 h 619844"/>
                <a:gd name="connsiteX8" fmla="*/ 1165122 w 1207396"/>
                <a:gd name="connsiteY8" fmla="*/ 412955 h 619844"/>
                <a:gd name="connsiteX9" fmla="*/ 1165122 w 1207396"/>
                <a:gd name="connsiteY9" fmla="*/ 221226 h 619844"/>
                <a:gd name="connsiteX10" fmla="*/ 1194619 w 1207396"/>
                <a:gd name="connsiteY10" fmla="*/ 147484 h 619844"/>
                <a:gd name="connsiteX11" fmla="*/ 1047135 w 1207396"/>
                <a:gd name="connsiteY11" fmla="*/ 117987 h 619844"/>
                <a:gd name="connsiteX12" fmla="*/ 796412 w 1207396"/>
                <a:gd name="connsiteY12" fmla="*/ 73742 h 619844"/>
                <a:gd name="connsiteX13" fmla="*/ 457200 w 1207396"/>
                <a:gd name="connsiteY13" fmla="*/ 88491 h 619844"/>
                <a:gd name="connsiteX14" fmla="*/ 191729 w 1207396"/>
                <a:gd name="connsiteY14" fmla="*/ 44245 h 619844"/>
                <a:gd name="connsiteX15" fmla="*/ 162232 w 1207396"/>
                <a:gd name="connsiteY15" fmla="*/ 0 h 61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07396" h="619844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cubicBezTo>
                    <a:pt x="324464" y="589936"/>
                    <a:pt x="772160" y="623959"/>
                    <a:pt x="973393" y="619433"/>
                  </a:cubicBezTo>
                  <a:cubicBezTo>
                    <a:pt x="1174626" y="614907"/>
                    <a:pt x="1127621" y="524654"/>
                    <a:pt x="1207396" y="548031"/>
                  </a:cubicBez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EFB6FA0-438A-FBCA-D066-AB89BE6E9F7B}"/>
                </a:ext>
              </a:extLst>
            </p:cNvPr>
            <p:cNvSpPr/>
            <p:nvPr/>
          </p:nvSpPr>
          <p:spPr>
            <a:xfrm>
              <a:off x="1657932" y="4247536"/>
              <a:ext cx="1297858" cy="634181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97858" h="634181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lnTo>
                    <a:pt x="973393" y="619433"/>
                  </a:lnTo>
                  <a:lnTo>
                    <a:pt x="1297858" y="634181"/>
                  </a:ln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chemeClr val="bg1">
                    <a:lumMod val="50000"/>
                  </a:schemeClr>
                </a:gs>
                <a:gs pos="25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77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DE69F87-A17B-7834-6263-932EFF584DDA}"/>
              </a:ext>
            </a:extLst>
          </p:cNvPr>
          <p:cNvSpPr txBox="1"/>
          <p:nvPr/>
        </p:nvSpPr>
        <p:spPr>
          <a:xfrm>
            <a:off x="214722" y="3091998"/>
            <a:ext cx="653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1CBB9B-4582-4429-DBAC-730CDB3A3875}"/>
              </a:ext>
            </a:extLst>
          </p:cNvPr>
          <p:cNvSpPr txBox="1"/>
          <p:nvPr/>
        </p:nvSpPr>
        <p:spPr>
          <a:xfrm rot="60000">
            <a:off x="1136466" y="3194976"/>
            <a:ext cx="668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3200" b="1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Functions</a:t>
            </a:r>
            <a:endParaRPr lang="en-US" sz="3200" b="1" dirty="0">
              <a:solidFill>
                <a:prstClr val="white"/>
              </a:solidFill>
              <a:latin typeface="MV Boli" panose="02000500030200090000" pitchFamily="2" charset="0"/>
              <a:ea typeface="Open Sans" panose="020B0606030504020204" pitchFamily="34" charset="0"/>
              <a:cs typeface="MV Boli" panose="02000500030200090000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2FEAC0A-4AC8-9162-3E32-890E514AF971}"/>
              </a:ext>
            </a:extLst>
          </p:cNvPr>
          <p:cNvGrpSpPr/>
          <p:nvPr/>
        </p:nvGrpSpPr>
        <p:grpSpPr>
          <a:xfrm>
            <a:off x="9129928" y="10625023"/>
            <a:ext cx="3062072" cy="548112"/>
            <a:chOff x="8151095" y="218152"/>
            <a:chExt cx="3845427" cy="68672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726401A-A3B0-AEB7-BF85-2D2E22F33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51095" y="218152"/>
              <a:ext cx="3810478" cy="686723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865EB16-46EE-0B9E-5FEB-DA3D8D1C3584}"/>
                </a:ext>
              </a:extLst>
            </p:cNvPr>
            <p:cNvSpPr/>
            <p:nvPr/>
          </p:nvSpPr>
          <p:spPr>
            <a:xfrm>
              <a:off x="11942522" y="733425"/>
              <a:ext cx="54000" cy="171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6522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/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E2D36D-3C8A-E3D2-471D-F8F6145CBF91}"/>
              </a:ext>
            </a:extLst>
          </p:cNvPr>
          <p:cNvSpPr txBox="1"/>
          <p:nvPr/>
        </p:nvSpPr>
        <p:spPr>
          <a:xfrm>
            <a:off x="457201" y="475299"/>
            <a:ext cx="6096000" cy="519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2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SUMIF</a:t>
            </a:r>
          </a:p>
        </p:txBody>
      </p:sp>
      <p:pic>
        <p:nvPicPr>
          <p:cNvPr id="4" name="Picture 3" descr="Sales worksheet with SUMIF formula in J2.">
            <a:extLst>
              <a:ext uri="{FF2B5EF4-FFF2-40B4-BE49-F238E27FC236}">
                <a16:creationId xmlns:a16="http://schemas.microsoft.com/office/drawing/2014/main" id="{0F1135E8-2096-B110-A1CD-CC69DF0C70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894" y="1102938"/>
            <a:ext cx="10019722" cy="56360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613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93F52E-2E9A-8AB3-D2A8-7ADBB76B03B8}"/>
              </a:ext>
            </a:extLst>
          </p:cNvPr>
          <p:cNvSpPr txBox="1"/>
          <p:nvPr/>
        </p:nvSpPr>
        <p:spPr>
          <a:xfrm>
            <a:off x="599851" y="665913"/>
            <a:ext cx="6094428" cy="45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AVERAGEIF</a:t>
            </a:r>
          </a:p>
        </p:txBody>
      </p:sp>
      <p:pic>
        <p:nvPicPr>
          <p:cNvPr id="4" name="Picture 3" descr="Sales worksheet with AVERAGEIF formula in J2.">
            <a:extLst>
              <a:ext uri="{FF2B5EF4-FFF2-40B4-BE49-F238E27FC236}">
                <a16:creationId xmlns:a16="http://schemas.microsoft.com/office/drawing/2014/main" id="{AEC9D1DE-74C7-25D7-244B-E1940CF50A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00" y="1199702"/>
            <a:ext cx="9656513" cy="54317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2581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96A1B2-C099-65BB-4BF3-0F6842C66252}"/>
              </a:ext>
            </a:extLst>
          </p:cNvPr>
          <p:cNvSpPr txBox="1"/>
          <p:nvPr/>
        </p:nvSpPr>
        <p:spPr>
          <a:xfrm>
            <a:off x="832932" y="603160"/>
            <a:ext cx="6094428" cy="45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COUNTIF</a:t>
            </a:r>
          </a:p>
        </p:txBody>
      </p:sp>
      <p:pic>
        <p:nvPicPr>
          <p:cNvPr id="4" name="Picture 3" descr="Sales worksheet with COUNTIF formula in J2.">
            <a:extLst>
              <a:ext uri="{FF2B5EF4-FFF2-40B4-BE49-F238E27FC236}">
                <a16:creationId xmlns:a16="http://schemas.microsoft.com/office/drawing/2014/main" id="{9A3AD693-ADDB-F8AF-DF05-1F0F45070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682" y="1254068"/>
            <a:ext cx="9635995" cy="54243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9445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Training Overview - WRAP Compliance">
            <a:extLst>
              <a:ext uri="{FF2B5EF4-FFF2-40B4-BE49-F238E27FC236}">
                <a16:creationId xmlns:a16="http://schemas.microsoft.com/office/drawing/2014/main" id="{DA78AECF-577E-3725-3D3F-054EF944D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9" r="1" b="1"/>
          <a:stretch/>
        </p:blipFill>
        <p:spPr bwMode="auto">
          <a:xfrm>
            <a:off x="4547937" y="-5"/>
            <a:ext cx="7644062" cy="368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32E999-EC89-76D5-F3E3-A451CC0CEE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7" r="30796" b="-1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717305-0D16-7503-D571-9A7D99078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219"/>
            <a:ext cx="749001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 dirty="0">
                <a:solidFill>
                  <a:schemeClr val="bg1"/>
                </a:solidFill>
              </a:rPr>
              <a:t>Exercise 7: </a:t>
            </a:r>
            <a:br>
              <a:rPr lang="en-US" sz="5000" b="1" dirty="0">
                <a:solidFill>
                  <a:schemeClr val="bg1"/>
                </a:solidFill>
              </a:rPr>
            </a:br>
            <a:r>
              <a:rPr lang="en-US" sz="5000" b="1" dirty="0">
                <a:solidFill>
                  <a:schemeClr val="bg1"/>
                </a:solidFill>
              </a:rPr>
              <a:t>Adding a data column </a:t>
            </a:r>
            <a:br>
              <a:rPr lang="en-US" sz="5000" b="1" dirty="0">
                <a:solidFill>
                  <a:schemeClr val="bg1"/>
                </a:solidFill>
              </a:rPr>
            </a:br>
            <a:r>
              <a:rPr lang="en-US" sz="5000" b="1" dirty="0">
                <a:solidFill>
                  <a:schemeClr val="bg1"/>
                </a:solidFill>
              </a:rPr>
              <a:t>using the IFS function.</a:t>
            </a:r>
            <a:endParaRPr lang="en-US" sz="5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431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FD38008-EC26-3562-9A56-40079BB0B357}"/>
              </a:ext>
            </a:extLst>
          </p:cNvPr>
          <p:cNvGrpSpPr/>
          <p:nvPr/>
        </p:nvGrpSpPr>
        <p:grpSpPr>
          <a:xfrm>
            <a:off x="685799" y="308163"/>
            <a:ext cx="5906673" cy="1359274"/>
            <a:chOff x="802340" y="469527"/>
            <a:chExt cx="5906673" cy="1359274"/>
          </a:xfrm>
        </p:grpSpPr>
        <p:pic>
          <p:nvPicPr>
            <p:cNvPr id="1026" name="Picture 2" descr="Exercise-Questions2 - A More Beautiful Question by Warren Berger">
              <a:extLst>
                <a:ext uri="{FF2B5EF4-FFF2-40B4-BE49-F238E27FC236}">
                  <a16:creationId xmlns:a16="http://schemas.microsoft.com/office/drawing/2014/main" id="{A51A044D-8CFC-6770-87C7-BB4183085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340" y="469527"/>
              <a:ext cx="1359274" cy="1359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D529828-6F0E-4A34-48BE-1FF77B528830}"/>
                </a:ext>
              </a:extLst>
            </p:cNvPr>
            <p:cNvSpPr/>
            <p:nvPr/>
          </p:nvSpPr>
          <p:spPr>
            <a:xfrm>
              <a:off x="2161614" y="764443"/>
              <a:ext cx="4547399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Exercise Questions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0E09C47-E26B-C703-41FE-A5E132934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1610" y="1698885"/>
            <a:ext cx="9018494" cy="3553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25392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3200" b="1" dirty="0">
                <a:solidFill>
                  <a:srgbClr val="333333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Question 1</a:t>
            </a:r>
            <a:endParaRPr lang="en-US" sz="3200" b="1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333333"/>
                </a:solidFill>
                <a:effectLst/>
                <a:ea typeface="Times New Roman" panose="02020603050405020304" pitchFamily="18" charset="0"/>
              </a:rPr>
              <a:t>You created an </a:t>
            </a: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IF </a:t>
            </a:r>
            <a:r>
              <a:rPr lang="en-US" sz="2400" dirty="0">
                <a:solidFill>
                  <a:srgbClr val="333333"/>
                </a:solidFill>
                <a:effectLst/>
                <a:ea typeface="Times New Roman" panose="02020603050405020304" pitchFamily="18" charset="0"/>
              </a:rPr>
              <a:t>function formula in cell </a:t>
            </a: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H7 </a:t>
            </a:r>
            <a:r>
              <a:rPr lang="en-US" sz="2400" dirty="0">
                <a:solidFill>
                  <a:srgbClr val="333333"/>
                </a:solidFill>
                <a:effectLst/>
                <a:ea typeface="Times New Roman" panose="02020603050405020304" pitchFamily="18" charset="0"/>
              </a:rPr>
              <a:t>that was designed to display the correct percentage discount if the amount in </a:t>
            </a: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G7 </a:t>
            </a:r>
            <a:r>
              <a:rPr lang="en-US" sz="2400" dirty="0">
                <a:solidFill>
                  <a:srgbClr val="333333"/>
                </a:solidFill>
                <a:effectLst/>
                <a:ea typeface="Times New Roman" panose="02020603050405020304" pitchFamily="18" charset="0"/>
              </a:rPr>
              <a:t>was greater than $10,000. In what format did you enter the percentage in the </a:t>
            </a: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Value if true</a:t>
            </a:r>
            <a:r>
              <a:rPr lang="en-US" sz="2400" dirty="0">
                <a:solidFill>
                  <a:srgbClr val="333333"/>
                </a:solidFill>
                <a:effectLst/>
                <a:ea typeface="Times New Roman" panose="02020603050405020304" pitchFamily="18" charset="0"/>
              </a:rPr>
              <a:t> section of the formula?</a:t>
            </a:r>
          </a:p>
          <a:p>
            <a:pPr lvl="2"/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dirty="0">
                <a:solidFill>
                  <a:srgbClr val="333333"/>
                </a:solidFill>
                <a:effectLst/>
                <a:ea typeface="Times New Roman" panose="02020603050405020304" pitchFamily="18" charset="0"/>
              </a:rPr>
              <a:t>10%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dirty="0">
                <a:solidFill>
                  <a:srgbClr val="333333"/>
                </a:solidFill>
                <a:effectLst/>
                <a:ea typeface="Times New Roman" panose="02020603050405020304" pitchFamily="18" charset="0"/>
              </a:rPr>
              <a:t>10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dirty="0">
                <a:solidFill>
                  <a:srgbClr val="333333"/>
                </a:solidFill>
                <a:effectLst/>
                <a:ea typeface="Times New Roman" panose="02020603050405020304" pitchFamily="18" charset="0"/>
              </a:rPr>
              <a:t>"10%"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604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FD38008-EC26-3562-9A56-40079BB0B357}"/>
              </a:ext>
            </a:extLst>
          </p:cNvPr>
          <p:cNvGrpSpPr/>
          <p:nvPr/>
        </p:nvGrpSpPr>
        <p:grpSpPr>
          <a:xfrm>
            <a:off x="685799" y="308163"/>
            <a:ext cx="5906673" cy="1359274"/>
            <a:chOff x="802340" y="469527"/>
            <a:chExt cx="5906673" cy="1359274"/>
          </a:xfrm>
        </p:grpSpPr>
        <p:pic>
          <p:nvPicPr>
            <p:cNvPr id="1026" name="Picture 2" descr="Exercise-Questions2 - A More Beautiful Question by Warren Berger">
              <a:extLst>
                <a:ext uri="{FF2B5EF4-FFF2-40B4-BE49-F238E27FC236}">
                  <a16:creationId xmlns:a16="http://schemas.microsoft.com/office/drawing/2014/main" id="{A51A044D-8CFC-6770-87C7-BB4183085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340" y="469527"/>
              <a:ext cx="1359274" cy="1359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D529828-6F0E-4A34-48BE-1FF77B528830}"/>
                </a:ext>
              </a:extLst>
            </p:cNvPr>
            <p:cNvSpPr/>
            <p:nvPr/>
          </p:nvSpPr>
          <p:spPr>
            <a:xfrm>
              <a:off x="2161614" y="764443"/>
              <a:ext cx="4547399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Exercise Questions</a:t>
              </a:r>
            </a:p>
          </p:txBody>
        </p:sp>
      </p:grp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B10716A-EC02-D57A-FF52-12A225D71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48" y="1807131"/>
            <a:ext cx="11069104" cy="406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90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FD38008-EC26-3562-9A56-40079BB0B357}"/>
              </a:ext>
            </a:extLst>
          </p:cNvPr>
          <p:cNvGrpSpPr/>
          <p:nvPr/>
        </p:nvGrpSpPr>
        <p:grpSpPr>
          <a:xfrm>
            <a:off x="685799" y="308163"/>
            <a:ext cx="5906673" cy="1359274"/>
            <a:chOff x="802340" y="469527"/>
            <a:chExt cx="5906673" cy="1359274"/>
          </a:xfrm>
        </p:grpSpPr>
        <p:pic>
          <p:nvPicPr>
            <p:cNvPr id="1026" name="Picture 2" descr="Exercise-Questions2 - A More Beautiful Question by Warren Berger">
              <a:extLst>
                <a:ext uri="{FF2B5EF4-FFF2-40B4-BE49-F238E27FC236}">
                  <a16:creationId xmlns:a16="http://schemas.microsoft.com/office/drawing/2014/main" id="{A51A044D-8CFC-6770-87C7-BB4183085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340" y="469527"/>
              <a:ext cx="1359274" cy="1359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D529828-6F0E-4A34-48BE-1FF77B528830}"/>
                </a:ext>
              </a:extLst>
            </p:cNvPr>
            <p:cNvSpPr/>
            <p:nvPr/>
          </p:nvSpPr>
          <p:spPr>
            <a:xfrm>
              <a:off x="2161614" y="764443"/>
              <a:ext cx="4547399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Exercise Questions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9F761FD-0DE9-04FD-6B09-15558EDB94EE}"/>
              </a:ext>
            </a:extLst>
          </p:cNvPr>
          <p:cNvSpPr txBox="1"/>
          <p:nvPr/>
        </p:nvSpPr>
        <p:spPr>
          <a:xfrm>
            <a:off x="887505" y="2403655"/>
            <a:ext cx="10246659" cy="2773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3200" b="1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Question 2</a:t>
            </a:r>
            <a:endParaRPr lang="en-US" sz="40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True or False: When you created a formula in cell </a:t>
            </a: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L7 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to check and display the delivery charge for the region, you used </a:t>
            </a: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IFS 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rather than </a:t>
            </a: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IF 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because you needed to run more than two tests.</a:t>
            </a:r>
          </a:p>
          <a:p>
            <a:pPr lvl="2"/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True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False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01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FD38008-EC26-3562-9A56-40079BB0B357}"/>
              </a:ext>
            </a:extLst>
          </p:cNvPr>
          <p:cNvGrpSpPr/>
          <p:nvPr/>
        </p:nvGrpSpPr>
        <p:grpSpPr>
          <a:xfrm>
            <a:off x="685799" y="308163"/>
            <a:ext cx="5906673" cy="1359274"/>
            <a:chOff x="802340" y="469527"/>
            <a:chExt cx="5906673" cy="1359274"/>
          </a:xfrm>
        </p:grpSpPr>
        <p:pic>
          <p:nvPicPr>
            <p:cNvPr id="1026" name="Picture 2" descr="Exercise-Questions2 - A More Beautiful Question by Warren Berger">
              <a:extLst>
                <a:ext uri="{FF2B5EF4-FFF2-40B4-BE49-F238E27FC236}">
                  <a16:creationId xmlns:a16="http://schemas.microsoft.com/office/drawing/2014/main" id="{A51A044D-8CFC-6770-87C7-BB4183085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340" y="469527"/>
              <a:ext cx="1359274" cy="1359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D529828-6F0E-4A34-48BE-1FF77B528830}"/>
                </a:ext>
              </a:extLst>
            </p:cNvPr>
            <p:cNvSpPr/>
            <p:nvPr/>
          </p:nvSpPr>
          <p:spPr>
            <a:xfrm>
              <a:off x="2161614" y="764443"/>
              <a:ext cx="4547399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Exercise Questions</a:t>
              </a:r>
            </a:p>
          </p:txBody>
        </p:sp>
      </p:grpSp>
      <p:pic>
        <p:nvPicPr>
          <p:cNvPr id="4" name="Picture 3" descr="A screenshot of a test&#10;&#10;Description automatically generated">
            <a:extLst>
              <a:ext uri="{FF2B5EF4-FFF2-40B4-BE49-F238E27FC236}">
                <a16:creationId xmlns:a16="http://schemas.microsoft.com/office/drawing/2014/main" id="{EBD8713C-4926-DE39-D31E-3937D1456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2113182"/>
            <a:ext cx="10804146" cy="329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83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FD38008-EC26-3562-9A56-40079BB0B357}"/>
              </a:ext>
            </a:extLst>
          </p:cNvPr>
          <p:cNvGrpSpPr/>
          <p:nvPr/>
        </p:nvGrpSpPr>
        <p:grpSpPr>
          <a:xfrm>
            <a:off x="685799" y="308163"/>
            <a:ext cx="5906673" cy="1359274"/>
            <a:chOff x="802340" y="469527"/>
            <a:chExt cx="5906673" cy="1359274"/>
          </a:xfrm>
        </p:grpSpPr>
        <p:pic>
          <p:nvPicPr>
            <p:cNvPr id="1026" name="Picture 2" descr="Exercise-Questions2 - A More Beautiful Question by Warren Berger">
              <a:extLst>
                <a:ext uri="{FF2B5EF4-FFF2-40B4-BE49-F238E27FC236}">
                  <a16:creationId xmlns:a16="http://schemas.microsoft.com/office/drawing/2014/main" id="{A51A044D-8CFC-6770-87C7-BB4183085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340" y="469527"/>
              <a:ext cx="1359274" cy="1359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D529828-6F0E-4A34-48BE-1FF77B528830}"/>
                </a:ext>
              </a:extLst>
            </p:cNvPr>
            <p:cNvSpPr/>
            <p:nvPr/>
          </p:nvSpPr>
          <p:spPr>
            <a:xfrm>
              <a:off x="2161614" y="764443"/>
              <a:ext cx="4547399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Exercise Questions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C7BEF85-919F-31F5-3B08-5E80DD1D2A61}"/>
              </a:ext>
            </a:extLst>
          </p:cNvPr>
          <p:cNvSpPr txBox="1"/>
          <p:nvPr/>
        </p:nvSpPr>
        <p:spPr>
          <a:xfrm>
            <a:off x="1004047" y="2281507"/>
            <a:ext cx="9672918" cy="3286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2400" b="1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Question 3</a:t>
            </a:r>
            <a:endParaRPr lang="en-US" sz="32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You created a formula in </a:t>
            </a: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H2 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which used </a:t>
            </a: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SUMIF 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to obtain a total for Region A entries only. What did you need to specify as the first argument in your formula?</a:t>
            </a:r>
          </a:p>
          <a:p>
            <a:pPr lvl="2"/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 criteria entry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 criteria range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 </a:t>
            </a: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SUM 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range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569601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D8D4BD-24D8-57D7-4B01-3CA051C80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030" y="455774"/>
            <a:ext cx="2705478" cy="724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D26F44-9C74-C729-C962-A4F89C02E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17" y="3603425"/>
            <a:ext cx="3600953" cy="914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3C84B7-24C8-5432-8B54-70F25557B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8270" y="2081067"/>
            <a:ext cx="2295845" cy="20862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E58354-2E99-BA51-5543-2BC80506D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8831" y="4167333"/>
            <a:ext cx="2286319" cy="16766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9B5F6F-9A5F-C609-2881-3009785C18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5150" y="2027835"/>
            <a:ext cx="3553321" cy="1476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DBA96E-3096-6AED-9523-FEB27520A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5547" y="4280457"/>
            <a:ext cx="3477110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269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FD38008-EC26-3562-9A56-40079BB0B357}"/>
              </a:ext>
            </a:extLst>
          </p:cNvPr>
          <p:cNvGrpSpPr/>
          <p:nvPr/>
        </p:nvGrpSpPr>
        <p:grpSpPr>
          <a:xfrm>
            <a:off x="685799" y="308163"/>
            <a:ext cx="5906673" cy="1359274"/>
            <a:chOff x="802340" y="469527"/>
            <a:chExt cx="5906673" cy="1359274"/>
          </a:xfrm>
        </p:grpSpPr>
        <p:pic>
          <p:nvPicPr>
            <p:cNvPr id="1026" name="Picture 2" descr="Exercise-Questions2 - A More Beautiful Question by Warren Berger">
              <a:extLst>
                <a:ext uri="{FF2B5EF4-FFF2-40B4-BE49-F238E27FC236}">
                  <a16:creationId xmlns:a16="http://schemas.microsoft.com/office/drawing/2014/main" id="{A51A044D-8CFC-6770-87C7-BB4183085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340" y="469527"/>
              <a:ext cx="1359274" cy="1359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D529828-6F0E-4A34-48BE-1FF77B528830}"/>
                </a:ext>
              </a:extLst>
            </p:cNvPr>
            <p:cNvSpPr/>
            <p:nvPr/>
          </p:nvSpPr>
          <p:spPr>
            <a:xfrm>
              <a:off x="2161614" y="764443"/>
              <a:ext cx="4547399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Exercise Questions</a:t>
              </a:r>
            </a:p>
          </p:txBody>
        </p:sp>
      </p:grp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200D770-AD0E-FD45-F94B-BF38DEC6E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735" y="2075474"/>
            <a:ext cx="10146530" cy="345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38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uiz on Belgium">
            <a:extLst>
              <a:ext uri="{FF2B5EF4-FFF2-40B4-BE49-F238E27FC236}">
                <a16:creationId xmlns:a16="http://schemas.microsoft.com/office/drawing/2014/main" id="{B735E5B5-1275-42FF-D904-4D7FD40FB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5" y="0"/>
            <a:ext cx="973788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860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801800-360B-C654-EC62-80669A753C77}"/>
              </a:ext>
            </a:extLst>
          </p:cNvPr>
          <p:cNvGrpSpPr/>
          <p:nvPr/>
        </p:nvGrpSpPr>
        <p:grpSpPr>
          <a:xfrm>
            <a:off x="166540" y="193249"/>
            <a:ext cx="3318135" cy="1449371"/>
            <a:chOff x="166540" y="193249"/>
            <a:chExt cx="3318135" cy="1449371"/>
          </a:xfrm>
        </p:grpSpPr>
        <p:pic>
          <p:nvPicPr>
            <p:cNvPr id="4098" name="Picture 2" descr="Super quizzes - SuperGuide">
              <a:extLst>
                <a:ext uri="{FF2B5EF4-FFF2-40B4-BE49-F238E27FC236}">
                  <a16:creationId xmlns:a16="http://schemas.microsoft.com/office/drawing/2014/main" id="{11CE246E-4FAB-0B48-6D47-6845A6845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540" y="193249"/>
              <a:ext cx="2576660" cy="1449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431BA96-1EBF-7CFB-0658-7801FED81103}"/>
                </a:ext>
              </a:extLst>
            </p:cNvPr>
            <p:cNvSpPr/>
            <p:nvPr/>
          </p:nvSpPr>
          <p:spPr>
            <a:xfrm>
              <a:off x="2831931" y="317769"/>
              <a:ext cx="652744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perspectiveHeroicExtremeRightFacing"/>
                <a:lightRig rig="threePt" dir="t"/>
              </a:scene3d>
            </a:bodyPr>
            <a:lstStyle/>
            <a:p>
              <a:pPr algn="ctr"/>
              <a:r>
                <a:rPr lang="en-US" sz="7200" b="1" dirty="0">
                  <a:ln w="38100">
                    <a:solidFill>
                      <a:srgbClr val="B62E24"/>
                    </a:solidFill>
                    <a:prstDash val="solid"/>
                  </a:ln>
                  <a:solidFill>
                    <a:srgbClr val="DEDAD9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7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BDD6874-AA72-2717-E8EA-461EE89F9005}"/>
              </a:ext>
            </a:extLst>
          </p:cNvPr>
          <p:cNvSpPr txBox="1"/>
          <p:nvPr/>
        </p:nvSpPr>
        <p:spPr>
          <a:xfrm>
            <a:off x="1138518" y="1984709"/>
            <a:ext cx="9314329" cy="3081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3200" b="1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Question 1</a:t>
            </a:r>
            <a:endParaRPr lang="en-US" sz="40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Cell </a:t>
            </a: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A2 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of your worksheet contains a value of 250. What is the result of the following formula when added to your worksheet?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US" sz="2000" b="1" i="1" dirty="0">
                <a:solidFill>
                  <a:srgbClr val="333333"/>
                </a:solidFill>
                <a:effectLst/>
                <a:latin typeface="Courier"/>
                <a:ea typeface="Times New Roman" panose="02020603050405020304" pitchFamily="18" charset="0"/>
                <a:cs typeface="Arial" panose="020B0604020202020204" pitchFamily="34" charset="0"/>
              </a:rPr>
              <a:t>=IF(A2&gt;300,10%,IF(A2&gt;200,5%,0%))</a:t>
            </a:r>
          </a:p>
          <a:p>
            <a:pPr lvl="2" algn="ctr"/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5%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10%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0%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529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801800-360B-C654-EC62-80669A753C77}"/>
              </a:ext>
            </a:extLst>
          </p:cNvPr>
          <p:cNvGrpSpPr/>
          <p:nvPr/>
        </p:nvGrpSpPr>
        <p:grpSpPr>
          <a:xfrm>
            <a:off x="166540" y="193249"/>
            <a:ext cx="3318135" cy="1449371"/>
            <a:chOff x="166540" y="193249"/>
            <a:chExt cx="3318135" cy="1449371"/>
          </a:xfrm>
        </p:grpSpPr>
        <p:pic>
          <p:nvPicPr>
            <p:cNvPr id="4098" name="Picture 2" descr="Super quizzes - SuperGuide">
              <a:extLst>
                <a:ext uri="{FF2B5EF4-FFF2-40B4-BE49-F238E27FC236}">
                  <a16:creationId xmlns:a16="http://schemas.microsoft.com/office/drawing/2014/main" id="{11CE246E-4FAB-0B48-6D47-6845A6845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540" y="193249"/>
              <a:ext cx="2576660" cy="1449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431BA96-1EBF-7CFB-0658-7801FED81103}"/>
                </a:ext>
              </a:extLst>
            </p:cNvPr>
            <p:cNvSpPr/>
            <p:nvPr/>
          </p:nvSpPr>
          <p:spPr>
            <a:xfrm>
              <a:off x="2831931" y="317769"/>
              <a:ext cx="652744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perspectiveHeroicExtremeRightFacing"/>
                <a:lightRig rig="threePt" dir="t"/>
              </a:scene3d>
            </a:bodyPr>
            <a:lstStyle/>
            <a:p>
              <a:pPr algn="ctr"/>
              <a:r>
                <a:rPr lang="en-US" sz="7200" b="1" dirty="0">
                  <a:ln w="38100">
                    <a:solidFill>
                      <a:srgbClr val="B62E24"/>
                    </a:solidFill>
                    <a:prstDash val="solid"/>
                  </a:ln>
                  <a:solidFill>
                    <a:srgbClr val="DEDAD9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7</a:t>
              </a:r>
            </a:p>
          </p:txBody>
        </p:sp>
      </p:grp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DC61DAA-13BE-4336-E631-5A8B7BBAE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870" y="1839145"/>
            <a:ext cx="9917948" cy="41091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F5C77A-26E4-761E-A036-0000B0A84249}"/>
              </a:ext>
            </a:extLst>
          </p:cNvPr>
          <p:cNvSpPr/>
          <p:nvPr/>
        </p:nvSpPr>
        <p:spPr>
          <a:xfrm>
            <a:off x="2021998" y="4706481"/>
            <a:ext cx="1442403" cy="400110"/>
          </a:xfrm>
          <a:prstGeom prst="rect">
            <a:avLst/>
          </a:prstGeom>
          <a:solidFill>
            <a:srgbClr val="F7FBF9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 cap="none" spc="0" dirty="0">
                <a:ln>
                  <a:solidFill>
                    <a:schemeClr val="accent6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3903645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801800-360B-C654-EC62-80669A753C77}"/>
              </a:ext>
            </a:extLst>
          </p:cNvPr>
          <p:cNvGrpSpPr/>
          <p:nvPr/>
        </p:nvGrpSpPr>
        <p:grpSpPr>
          <a:xfrm>
            <a:off x="166540" y="193249"/>
            <a:ext cx="3318135" cy="1449371"/>
            <a:chOff x="166540" y="193249"/>
            <a:chExt cx="3318135" cy="1449371"/>
          </a:xfrm>
        </p:grpSpPr>
        <p:pic>
          <p:nvPicPr>
            <p:cNvPr id="4098" name="Picture 2" descr="Super quizzes - SuperGuide">
              <a:extLst>
                <a:ext uri="{FF2B5EF4-FFF2-40B4-BE49-F238E27FC236}">
                  <a16:creationId xmlns:a16="http://schemas.microsoft.com/office/drawing/2014/main" id="{11CE246E-4FAB-0B48-6D47-6845A6845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540" y="193249"/>
              <a:ext cx="2576660" cy="1449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431BA96-1EBF-7CFB-0658-7801FED81103}"/>
                </a:ext>
              </a:extLst>
            </p:cNvPr>
            <p:cNvSpPr/>
            <p:nvPr/>
          </p:nvSpPr>
          <p:spPr>
            <a:xfrm>
              <a:off x="2831931" y="317769"/>
              <a:ext cx="652744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perspectiveHeroicExtremeRightFacing"/>
                <a:lightRig rig="threePt" dir="t"/>
              </a:scene3d>
            </a:bodyPr>
            <a:lstStyle/>
            <a:p>
              <a:pPr algn="ctr"/>
              <a:r>
                <a:rPr lang="en-US" sz="7200" b="1" dirty="0">
                  <a:ln w="38100">
                    <a:solidFill>
                      <a:srgbClr val="B62E24"/>
                    </a:solidFill>
                    <a:prstDash val="solid"/>
                  </a:ln>
                  <a:solidFill>
                    <a:srgbClr val="DEDAD9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7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233CB02-1814-E26B-7236-8F4E3BE8E847}"/>
              </a:ext>
            </a:extLst>
          </p:cNvPr>
          <p:cNvSpPr txBox="1"/>
          <p:nvPr/>
        </p:nvSpPr>
        <p:spPr>
          <a:xfrm>
            <a:off x="950258" y="2267512"/>
            <a:ext cx="10327341" cy="314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3200" b="1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Question 2</a:t>
            </a:r>
            <a:endParaRPr lang="en-US" sz="40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You create a formula using the </a:t>
            </a: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IFS 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function to test for a series of alphabet characters. When typing the criteria to test for, what symbols should you add around each text character?</a:t>
            </a:r>
          </a:p>
          <a:p>
            <a:pPr lvl="2"/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Single quotation marks.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Double quotation marks.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Parentheses.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581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801800-360B-C654-EC62-80669A753C77}"/>
              </a:ext>
            </a:extLst>
          </p:cNvPr>
          <p:cNvGrpSpPr/>
          <p:nvPr/>
        </p:nvGrpSpPr>
        <p:grpSpPr>
          <a:xfrm>
            <a:off x="166540" y="193249"/>
            <a:ext cx="3318135" cy="1449371"/>
            <a:chOff x="166540" y="193249"/>
            <a:chExt cx="3318135" cy="1449371"/>
          </a:xfrm>
        </p:grpSpPr>
        <p:pic>
          <p:nvPicPr>
            <p:cNvPr id="4098" name="Picture 2" descr="Super quizzes - SuperGuide">
              <a:extLst>
                <a:ext uri="{FF2B5EF4-FFF2-40B4-BE49-F238E27FC236}">
                  <a16:creationId xmlns:a16="http://schemas.microsoft.com/office/drawing/2014/main" id="{11CE246E-4FAB-0B48-6D47-6845A6845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540" y="193249"/>
              <a:ext cx="2576660" cy="1449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431BA96-1EBF-7CFB-0658-7801FED81103}"/>
                </a:ext>
              </a:extLst>
            </p:cNvPr>
            <p:cNvSpPr/>
            <p:nvPr/>
          </p:nvSpPr>
          <p:spPr>
            <a:xfrm>
              <a:off x="2831931" y="317769"/>
              <a:ext cx="652744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perspectiveHeroicExtremeRightFacing"/>
                <a:lightRig rig="threePt" dir="t"/>
              </a:scene3d>
            </a:bodyPr>
            <a:lstStyle/>
            <a:p>
              <a:pPr algn="ctr"/>
              <a:r>
                <a:rPr lang="en-US" sz="7200" b="1" dirty="0">
                  <a:ln w="38100">
                    <a:solidFill>
                      <a:srgbClr val="B62E24"/>
                    </a:solidFill>
                    <a:prstDash val="solid"/>
                  </a:ln>
                  <a:solidFill>
                    <a:srgbClr val="DEDAD9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7</a:t>
              </a:r>
            </a:p>
          </p:txBody>
        </p:sp>
      </p:grp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1989A40-1ADE-F49D-3A53-EE0131E62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90" y="1765167"/>
            <a:ext cx="11452020" cy="40228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DF22640-4B62-47A9-800F-7D20742519EB}"/>
              </a:ext>
            </a:extLst>
          </p:cNvPr>
          <p:cNvSpPr/>
          <p:nvPr/>
        </p:nvSpPr>
        <p:spPr>
          <a:xfrm>
            <a:off x="1187827" y="4500292"/>
            <a:ext cx="1442403" cy="400110"/>
          </a:xfrm>
          <a:prstGeom prst="rect">
            <a:avLst/>
          </a:prstGeom>
          <a:solidFill>
            <a:srgbClr val="F7FBF9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 cap="none" spc="0" dirty="0">
                <a:ln>
                  <a:solidFill>
                    <a:schemeClr val="accent6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4090123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801800-360B-C654-EC62-80669A753C77}"/>
              </a:ext>
            </a:extLst>
          </p:cNvPr>
          <p:cNvGrpSpPr/>
          <p:nvPr/>
        </p:nvGrpSpPr>
        <p:grpSpPr>
          <a:xfrm>
            <a:off x="166540" y="193249"/>
            <a:ext cx="3318135" cy="1449371"/>
            <a:chOff x="166540" y="193249"/>
            <a:chExt cx="3318135" cy="1449371"/>
          </a:xfrm>
        </p:grpSpPr>
        <p:pic>
          <p:nvPicPr>
            <p:cNvPr id="4098" name="Picture 2" descr="Super quizzes - SuperGuide">
              <a:extLst>
                <a:ext uri="{FF2B5EF4-FFF2-40B4-BE49-F238E27FC236}">
                  <a16:creationId xmlns:a16="http://schemas.microsoft.com/office/drawing/2014/main" id="{11CE246E-4FAB-0B48-6D47-6845A6845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540" y="193249"/>
              <a:ext cx="2576660" cy="1449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431BA96-1EBF-7CFB-0658-7801FED81103}"/>
                </a:ext>
              </a:extLst>
            </p:cNvPr>
            <p:cNvSpPr/>
            <p:nvPr/>
          </p:nvSpPr>
          <p:spPr>
            <a:xfrm>
              <a:off x="2831931" y="317769"/>
              <a:ext cx="652744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perspectiveHeroicExtremeRightFacing"/>
                <a:lightRig rig="threePt" dir="t"/>
              </a:scene3d>
            </a:bodyPr>
            <a:lstStyle/>
            <a:p>
              <a:pPr algn="ctr"/>
              <a:r>
                <a:rPr lang="en-US" sz="7200" b="1" dirty="0">
                  <a:ln w="38100">
                    <a:solidFill>
                      <a:srgbClr val="B62E24"/>
                    </a:solidFill>
                    <a:prstDash val="solid"/>
                  </a:ln>
                  <a:solidFill>
                    <a:srgbClr val="DEDAD9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7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321285C-749A-41D2-381C-08FBDD938CA5}"/>
              </a:ext>
            </a:extLst>
          </p:cNvPr>
          <p:cNvSpPr txBox="1"/>
          <p:nvPr/>
        </p:nvSpPr>
        <p:spPr>
          <a:xfrm>
            <a:off x="1454869" y="1784180"/>
            <a:ext cx="9428283" cy="3820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3200" b="1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Question 3</a:t>
            </a:r>
            <a:endParaRPr lang="en-US" sz="40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 your worksheet, cell </a:t>
            </a: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A2 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contains a value of 100. Cell </a:t>
            </a: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B2 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contains a value of 200, and </a:t>
            </a: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C2 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contains a value of 400. What is the result of the following formula when added to your worksheet?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000" b="1" i="1" dirty="0">
                <a:solidFill>
                  <a:srgbClr val="333333"/>
                </a:solidFill>
                <a:effectLst/>
                <a:latin typeface="Courier"/>
                <a:ea typeface="Times New Roman" panose="02020603050405020304" pitchFamily="18" charset="0"/>
                <a:cs typeface="Arial" panose="020B0604020202020204" pitchFamily="34" charset="0"/>
              </a:rPr>
              <a:t>=IF(OR(A2&gt;=200,B2&gt;=200),"Result 1",IF(C2&gt;300,"Result 2","Result 3"))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2"/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Result 2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Result 3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Result 1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822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801800-360B-C654-EC62-80669A753C77}"/>
              </a:ext>
            </a:extLst>
          </p:cNvPr>
          <p:cNvGrpSpPr/>
          <p:nvPr/>
        </p:nvGrpSpPr>
        <p:grpSpPr>
          <a:xfrm>
            <a:off x="166540" y="193249"/>
            <a:ext cx="3318135" cy="1449371"/>
            <a:chOff x="166540" y="193249"/>
            <a:chExt cx="3318135" cy="1449371"/>
          </a:xfrm>
        </p:grpSpPr>
        <p:pic>
          <p:nvPicPr>
            <p:cNvPr id="4098" name="Picture 2" descr="Super quizzes - SuperGuide">
              <a:extLst>
                <a:ext uri="{FF2B5EF4-FFF2-40B4-BE49-F238E27FC236}">
                  <a16:creationId xmlns:a16="http://schemas.microsoft.com/office/drawing/2014/main" id="{11CE246E-4FAB-0B48-6D47-6845A6845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540" y="193249"/>
              <a:ext cx="2576660" cy="1449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431BA96-1EBF-7CFB-0658-7801FED81103}"/>
                </a:ext>
              </a:extLst>
            </p:cNvPr>
            <p:cNvSpPr/>
            <p:nvPr/>
          </p:nvSpPr>
          <p:spPr>
            <a:xfrm>
              <a:off x="2831931" y="317769"/>
              <a:ext cx="652744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perspectiveHeroicExtremeRightFacing"/>
                <a:lightRig rig="threePt" dir="t"/>
              </a:scene3d>
            </a:bodyPr>
            <a:lstStyle/>
            <a:p>
              <a:pPr algn="ctr"/>
              <a:r>
                <a:rPr lang="en-US" sz="7200" b="1" dirty="0">
                  <a:ln w="38100">
                    <a:solidFill>
                      <a:srgbClr val="B62E24"/>
                    </a:solidFill>
                    <a:prstDash val="solid"/>
                  </a:ln>
                  <a:solidFill>
                    <a:srgbClr val="DEDAD9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7</a:t>
              </a:r>
            </a:p>
          </p:txBody>
        </p:sp>
      </p:grp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09B77A7-DAFE-1206-E547-C5DB1E020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1" y="1735510"/>
            <a:ext cx="10056690" cy="43353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5BE0D0D-AED9-0109-5BB4-07E7FBC44509}"/>
              </a:ext>
            </a:extLst>
          </p:cNvPr>
          <p:cNvSpPr/>
          <p:nvPr/>
        </p:nvSpPr>
        <p:spPr>
          <a:xfrm>
            <a:off x="1591238" y="4652692"/>
            <a:ext cx="1442403" cy="400110"/>
          </a:xfrm>
          <a:prstGeom prst="rect">
            <a:avLst/>
          </a:prstGeom>
          <a:solidFill>
            <a:srgbClr val="F7FBF9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 cap="none" spc="0" dirty="0">
                <a:ln>
                  <a:solidFill>
                    <a:schemeClr val="accent6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3906444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801800-360B-C654-EC62-80669A753C77}"/>
              </a:ext>
            </a:extLst>
          </p:cNvPr>
          <p:cNvGrpSpPr/>
          <p:nvPr/>
        </p:nvGrpSpPr>
        <p:grpSpPr>
          <a:xfrm>
            <a:off x="166540" y="193249"/>
            <a:ext cx="3318135" cy="1449371"/>
            <a:chOff x="166540" y="193249"/>
            <a:chExt cx="3318135" cy="1449371"/>
          </a:xfrm>
        </p:grpSpPr>
        <p:pic>
          <p:nvPicPr>
            <p:cNvPr id="4098" name="Picture 2" descr="Super quizzes - SuperGuide">
              <a:extLst>
                <a:ext uri="{FF2B5EF4-FFF2-40B4-BE49-F238E27FC236}">
                  <a16:creationId xmlns:a16="http://schemas.microsoft.com/office/drawing/2014/main" id="{11CE246E-4FAB-0B48-6D47-6845A6845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540" y="193249"/>
              <a:ext cx="2576660" cy="1449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431BA96-1EBF-7CFB-0658-7801FED81103}"/>
                </a:ext>
              </a:extLst>
            </p:cNvPr>
            <p:cNvSpPr/>
            <p:nvPr/>
          </p:nvSpPr>
          <p:spPr>
            <a:xfrm>
              <a:off x="2831931" y="317769"/>
              <a:ext cx="652744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perspectiveHeroicExtremeRightFacing"/>
                <a:lightRig rig="threePt" dir="t"/>
              </a:scene3d>
            </a:bodyPr>
            <a:lstStyle/>
            <a:p>
              <a:pPr algn="ctr"/>
              <a:r>
                <a:rPr lang="en-US" sz="7200" b="1" dirty="0">
                  <a:ln w="38100">
                    <a:solidFill>
                      <a:srgbClr val="B62E24"/>
                    </a:solidFill>
                    <a:prstDash val="solid"/>
                  </a:ln>
                  <a:solidFill>
                    <a:srgbClr val="DEDAD9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7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EACE21B-C93A-E09A-E1B8-B805907FAD6B}"/>
              </a:ext>
            </a:extLst>
          </p:cNvPr>
          <p:cNvSpPr txBox="1"/>
          <p:nvPr/>
        </p:nvSpPr>
        <p:spPr>
          <a:xfrm>
            <a:off x="1156447" y="2282901"/>
            <a:ext cx="10004612" cy="3081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3200" b="1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Question 4</a:t>
            </a:r>
            <a:endParaRPr lang="en-US" sz="40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You create the following formula using the </a:t>
            </a: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AVERAGEIF 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function: 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US" sz="2000" b="1" i="1" dirty="0">
                <a:solidFill>
                  <a:srgbClr val="333333"/>
                </a:solidFill>
                <a:effectLst/>
                <a:latin typeface="Courier"/>
                <a:ea typeface="Times New Roman" panose="02020603050405020304" pitchFamily="18" charset="0"/>
                <a:cs typeface="Arial" panose="020B0604020202020204" pitchFamily="34" charset="0"/>
              </a:rPr>
              <a:t>=AVERAGEIF(A2:A50,"Chicago”,C2:C50)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What does the first argument of this function represent?</a:t>
            </a:r>
          </a:p>
          <a:p>
            <a:pPr lvl="2"/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 criteria.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 average range.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 criteria range.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247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801800-360B-C654-EC62-80669A753C77}"/>
              </a:ext>
            </a:extLst>
          </p:cNvPr>
          <p:cNvGrpSpPr/>
          <p:nvPr/>
        </p:nvGrpSpPr>
        <p:grpSpPr>
          <a:xfrm>
            <a:off x="166540" y="193249"/>
            <a:ext cx="3318135" cy="1449371"/>
            <a:chOff x="166540" y="193249"/>
            <a:chExt cx="3318135" cy="1449371"/>
          </a:xfrm>
        </p:grpSpPr>
        <p:pic>
          <p:nvPicPr>
            <p:cNvPr id="4098" name="Picture 2" descr="Super quizzes - SuperGuide">
              <a:extLst>
                <a:ext uri="{FF2B5EF4-FFF2-40B4-BE49-F238E27FC236}">
                  <a16:creationId xmlns:a16="http://schemas.microsoft.com/office/drawing/2014/main" id="{11CE246E-4FAB-0B48-6D47-6845A6845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540" y="193249"/>
              <a:ext cx="2576660" cy="1449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431BA96-1EBF-7CFB-0658-7801FED81103}"/>
                </a:ext>
              </a:extLst>
            </p:cNvPr>
            <p:cNvSpPr/>
            <p:nvPr/>
          </p:nvSpPr>
          <p:spPr>
            <a:xfrm>
              <a:off x="2831931" y="317769"/>
              <a:ext cx="652744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perspectiveHeroicExtremeRightFacing"/>
                <a:lightRig rig="threePt" dir="t"/>
              </a:scene3d>
            </a:bodyPr>
            <a:lstStyle/>
            <a:p>
              <a:pPr algn="ctr"/>
              <a:r>
                <a:rPr lang="en-US" sz="7200" b="1" dirty="0">
                  <a:ln w="38100">
                    <a:solidFill>
                      <a:srgbClr val="B62E24"/>
                    </a:solidFill>
                    <a:prstDash val="solid"/>
                  </a:ln>
                  <a:solidFill>
                    <a:srgbClr val="DEDAD9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7</a:t>
              </a:r>
            </a:p>
          </p:txBody>
        </p:sp>
      </p:grp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79099F5-E273-2A55-ADF4-C503B0304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132" y="1751522"/>
            <a:ext cx="10099148" cy="42910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EA45320-A145-4062-8673-B0EB17F6DDCC}"/>
              </a:ext>
            </a:extLst>
          </p:cNvPr>
          <p:cNvSpPr/>
          <p:nvPr/>
        </p:nvSpPr>
        <p:spPr>
          <a:xfrm>
            <a:off x="2021998" y="4823022"/>
            <a:ext cx="1442403" cy="400110"/>
          </a:xfrm>
          <a:prstGeom prst="rect">
            <a:avLst/>
          </a:prstGeom>
          <a:solidFill>
            <a:srgbClr val="F7FBF9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 cap="none" spc="0" dirty="0">
                <a:ln>
                  <a:solidFill>
                    <a:schemeClr val="accent6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1529622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D443A5-31C6-51C4-ABEE-0AC7E5990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" y="109074"/>
            <a:ext cx="12117491" cy="663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78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801800-360B-C654-EC62-80669A753C77}"/>
              </a:ext>
            </a:extLst>
          </p:cNvPr>
          <p:cNvGrpSpPr/>
          <p:nvPr/>
        </p:nvGrpSpPr>
        <p:grpSpPr>
          <a:xfrm>
            <a:off x="166540" y="193249"/>
            <a:ext cx="3318135" cy="1449371"/>
            <a:chOff x="166540" y="193249"/>
            <a:chExt cx="3318135" cy="1449371"/>
          </a:xfrm>
        </p:grpSpPr>
        <p:pic>
          <p:nvPicPr>
            <p:cNvPr id="4098" name="Picture 2" descr="Super quizzes - SuperGuide">
              <a:extLst>
                <a:ext uri="{FF2B5EF4-FFF2-40B4-BE49-F238E27FC236}">
                  <a16:creationId xmlns:a16="http://schemas.microsoft.com/office/drawing/2014/main" id="{11CE246E-4FAB-0B48-6D47-6845A6845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540" y="193249"/>
              <a:ext cx="2576660" cy="1449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431BA96-1EBF-7CFB-0658-7801FED81103}"/>
                </a:ext>
              </a:extLst>
            </p:cNvPr>
            <p:cNvSpPr/>
            <p:nvPr/>
          </p:nvSpPr>
          <p:spPr>
            <a:xfrm>
              <a:off x="2831931" y="317769"/>
              <a:ext cx="652744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perspectiveHeroicExtremeRightFacing"/>
                <a:lightRig rig="threePt" dir="t"/>
              </a:scene3d>
            </a:bodyPr>
            <a:lstStyle/>
            <a:p>
              <a:pPr algn="ctr"/>
              <a:r>
                <a:rPr lang="en-US" sz="7200" b="1" dirty="0">
                  <a:ln w="38100">
                    <a:solidFill>
                      <a:srgbClr val="B62E24"/>
                    </a:solidFill>
                    <a:prstDash val="solid"/>
                  </a:ln>
                  <a:solidFill>
                    <a:srgbClr val="DEDAD9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7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C1EC712-C212-C05C-2F4B-01B33354221D}"/>
              </a:ext>
            </a:extLst>
          </p:cNvPr>
          <p:cNvSpPr txBox="1"/>
          <p:nvPr/>
        </p:nvSpPr>
        <p:spPr>
          <a:xfrm>
            <a:off x="797859" y="2021291"/>
            <a:ext cx="10461812" cy="3450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3200" b="1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Question 5</a:t>
            </a:r>
            <a:endParaRPr lang="en-US" sz="40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 your worksheet, cell </a:t>
            </a: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A2 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contains the value 100. Cell </a:t>
            </a: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B2 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contains a value of 200, and </a:t>
            </a: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C2 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contains a value of 400. What is the result of the following formula when added to your worksheet?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000" b="1" i="1" dirty="0">
                <a:solidFill>
                  <a:srgbClr val="333333"/>
                </a:solidFill>
                <a:effectLst/>
                <a:latin typeface="Courier"/>
                <a:ea typeface="Times New Roman" panose="02020603050405020304" pitchFamily="18" charset="0"/>
                <a:cs typeface="Arial" panose="020B0604020202020204" pitchFamily="34" charset="0"/>
              </a:rPr>
              <a:t>=IFS(A2&gt;200,"Rate 1",B2&gt;200,"Rate 2",C2&gt;200,"Rate 3",TRUE,0)</a:t>
            </a:r>
          </a:p>
          <a:p>
            <a:pPr lvl="1"/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lphaUcPeriod"/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Rate 3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lphaUcPeriod"/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Rate 2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lphaUcPeriod"/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Rate 1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481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801800-360B-C654-EC62-80669A753C77}"/>
              </a:ext>
            </a:extLst>
          </p:cNvPr>
          <p:cNvGrpSpPr/>
          <p:nvPr/>
        </p:nvGrpSpPr>
        <p:grpSpPr>
          <a:xfrm>
            <a:off x="166540" y="193249"/>
            <a:ext cx="3318135" cy="1449371"/>
            <a:chOff x="166540" y="193249"/>
            <a:chExt cx="3318135" cy="1449371"/>
          </a:xfrm>
        </p:grpSpPr>
        <p:pic>
          <p:nvPicPr>
            <p:cNvPr id="4098" name="Picture 2" descr="Super quizzes - SuperGuide">
              <a:extLst>
                <a:ext uri="{FF2B5EF4-FFF2-40B4-BE49-F238E27FC236}">
                  <a16:creationId xmlns:a16="http://schemas.microsoft.com/office/drawing/2014/main" id="{11CE246E-4FAB-0B48-6D47-6845A6845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540" y="193249"/>
              <a:ext cx="2576660" cy="1449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431BA96-1EBF-7CFB-0658-7801FED81103}"/>
                </a:ext>
              </a:extLst>
            </p:cNvPr>
            <p:cNvSpPr/>
            <p:nvPr/>
          </p:nvSpPr>
          <p:spPr>
            <a:xfrm>
              <a:off x="2831931" y="317769"/>
              <a:ext cx="652744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perspectiveHeroicExtremeRightFacing"/>
                <a:lightRig rig="threePt" dir="t"/>
              </a:scene3d>
            </a:bodyPr>
            <a:lstStyle/>
            <a:p>
              <a:pPr algn="ctr"/>
              <a:r>
                <a:rPr lang="en-US" sz="7200" b="1" dirty="0">
                  <a:ln w="38100">
                    <a:solidFill>
                      <a:srgbClr val="B62E24"/>
                    </a:solidFill>
                    <a:prstDash val="solid"/>
                  </a:ln>
                  <a:solidFill>
                    <a:srgbClr val="DEDAD9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7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6110477-AA98-395F-EBA5-AC8425712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96" y="1642620"/>
            <a:ext cx="10547761" cy="46506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78BCA2-E2B7-0308-B0AD-57396FD8CD49}"/>
              </a:ext>
            </a:extLst>
          </p:cNvPr>
          <p:cNvSpPr/>
          <p:nvPr/>
        </p:nvSpPr>
        <p:spPr>
          <a:xfrm>
            <a:off x="1454870" y="4779410"/>
            <a:ext cx="1442403" cy="400110"/>
          </a:xfrm>
          <a:prstGeom prst="rect">
            <a:avLst/>
          </a:prstGeom>
          <a:solidFill>
            <a:srgbClr val="F7FBF9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 cap="none" spc="0" dirty="0">
                <a:ln>
                  <a:solidFill>
                    <a:schemeClr val="accent6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335875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 descr="Thank You Messages for Lectures and Presentations">
            <a:extLst>
              <a:ext uri="{FF2B5EF4-FFF2-40B4-BE49-F238E27FC236}">
                <a16:creationId xmlns:a16="http://schemas.microsoft.com/office/drawing/2014/main" id="{ACBEEE0B-4048-7162-914E-9F50594F48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36E25A-C259-B9EC-9F47-8A013988E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496" y="409153"/>
            <a:ext cx="5249008" cy="603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18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4ECBE4-C1B5-4927-A022-C5BBA2E97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971" y="2114366"/>
            <a:ext cx="2734057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289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31415D-D594-9767-EDF9-3EF64A297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45" y="575864"/>
            <a:ext cx="9735909" cy="57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81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3FB8CE-AC73-A0B7-3A52-7E6DC6628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603" y="2219156"/>
            <a:ext cx="3000794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697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1021</TotalTime>
  <Words>724</Words>
  <Application>Microsoft Office PowerPoint</Application>
  <PresentationFormat>Widescreen</PresentationFormat>
  <Paragraphs>142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74" baseType="lpstr">
      <vt:lpstr>Arial</vt:lpstr>
      <vt:lpstr>Arial Black</vt:lpstr>
      <vt:lpstr>Arial Nova</vt:lpstr>
      <vt:lpstr>Calibri</vt:lpstr>
      <vt:lpstr>Calibri Light</vt:lpstr>
      <vt:lpstr>Courier</vt:lpstr>
      <vt:lpstr>MV Boli</vt:lpstr>
      <vt:lpstr>Open Sans</vt:lpstr>
      <vt:lpstr>Times New Roman</vt:lpstr>
      <vt:lpstr>unset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 7:  Adding a data column  using the IFS function.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Said Fawzy</dc:creator>
  <cp:lastModifiedBy>Said Fawzy</cp:lastModifiedBy>
  <cp:revision>84</cp:revision>
  <dcterms:created xsi:type="dcterms:W3CDTF">2023-05-21T05:44:35Z</dcterms:created>
  <dcterms:modified xsi:type="dcterms:W3CDTF">2023-11-02T09:36:40Z</dcterms:modified>
</cp:coreProperties>
</file>